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sldIdLst>
    <p:sldId id="256" r:id="rId2"/>
    <p:sldId id="290" r:id="rId3"/>
    <p:sldId id="259" r:id="rId4"/>
    <p:sldId id="261" r:id="rId5"/>
    <p:sldId id="295" r:id="rId6"/>
    <p:sldId id="262" r:id="rId7"/>
    <p:sldId id="265" r:id="rId8"/>
    <p:sldId id="268" r:id="rId9"/>
    <p:sldId id="269" r:id="rId10"/>
    <p:sldId id="270" r:id="rId11"/>
    <p:sldId id="303" r:id="rId12"/>
    <p:sldId id="304" r:id="rId13"/>
    <p:sldId id="305" r:id="rId14"/>
    <p:sldId id="280" r:id="rId15"/>
    <p:sldId id="281" r:id="rId16"/>
    <p:sldId id="282" r:id="rId17"/>
    <p:sldId id="271" r:id="rId18"/>
    <p:sldId id="283" r:id="rId19"/>
    <p:sldId id="285" r:id="rId20"/>
    <p:sldId id="288" r:id="rId21"/>
    <p:sldId id="306" r:id="rId22"/>
    <p:sldId id="267" r:id="rId23"/>
    <p:sldId id="289" r:id="rId24"/>
    <p:sldId id="273" r:id="rId25"/>
    <p:sldId id="276" r:id="rId26"/>
    <p:sldId id="274" r:id="rId27"/>
    <p:sldId id="275" r:id="rId28"/>
    <p:sldId id="277" r:id="rId29"/>
    <p:sldId id="309" r:id="rId30"/>
    <p:sldId id="308" r:id="rId31"/>
    <p:sldId id="311" r:id="rId32"/>
    <p:sldId id="292" r:id="rId33"/>
    <p:sldId id="293" r:id="rId34"/>
    <p:sldId id="294" r:id="rId35"/>
    <p:sldId id="297" r:id="rId36"/>
    <p:sldId id="298" r:id="rId37"/>
    <p:sldId id="299" r:id="rId38"/>
    <p:sldId id="300" r:id="rId39"/>
    <p:sldId id="30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696"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7A8B4FA-33FE-1D44-A47C-A147B3D55EB4}" type="datetimeFigureOut">
              <a:rPr lang="en-US" smtClean="0"/>
              <a:t>15-02-15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7A8B4FA-33FE-1D44-A47C-A147B3D55EB4}" type="datetimeFigureOut">
              <a:rPr lang="en-US" smtClean="0"/>
              <a:t>15-02-15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BFB47DAD-EC66-7946-9ED4-2649931C1309}"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37A8B4FA-33FE-1D44-A47C-A147B3D55EB4}" type="datetimeFigureOut">
              <a:rPr lang="en-US" smtClean="0"/>
              <a:t>15-02-15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47DAD-EC66-7946-9ED4-2649931C1309}" type="slidenum">
              <a:rPr lang="en-US" smtClean="0"/>
              <a:t>‹nr.›</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A8B4FA-33FE-1D44-A47C-A147B3D55EB4}" type="datetimeFigureOut">
              <a:rPr lang="en-US" smtClean="0"/>
              <a:t>15-02-15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7A8B4FA-33FE-1D44-A47C-A147B3D55EB4}" type="datetimeFigureOut">
              <a:rPr lang="en-US" smtClean="0"/>
              <a:t>15-02-15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7A8B4FA-33FE-1D44-A47C-A147B3D55EB4}" type="datetimeFigureOut">
              <a:rPr lang="en-US" smtClean="0"/>
              <a:t>15-02-15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7A8B4FA-33FE-1D44-A47C-A147B3D55EB4}" type="datetimeFigureOut">
              <a:rPr lang="en-US" smtClean="0"/>
              <a:t>15-02-15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7A8B4FA-33FE-1D44-A47C-A147B3D55EB4}" type="datetimeFigureOut">
              <a:rPr lang="en-US" smtClean="0"/>
              <a:t>15-02-15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7A8B4FA-33FE-1D44-A47C-A147B3D55EB4}" type="datetimeFigureOut">
              <a:rPr lang="en-US" smtClean="0"/>
              <a:t>15-02-15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7A8B4FA-33FE-1D44-A47C-A147B3D55EB4}" type="datetimeFigureOut">
              <a:rPr lang="en-US" smtClean="0"/>
              <a:t>15-02-15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7A8B4FA-33FE-1D44-A47C-A147B3D55EB4}" type="datetimeFigureOut">
              <a:rPr lang="en-US" smtClean="0"/>
              <a:t>15-02-15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7A8B4FA-33FE-1D44-A47C-A147B3D55EB4}" type="datetimeFigureOut">
              <a:rPr lang="en-US" smtClean="0"/>
              <a:t>15-02-15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7A8B4FA-33FE-1D44-A47C-A147B3D55EB4}" type="datetimeFigureOut">
              <a:rPr lang="en-US" smtClean="0"/>
              <a:t>15-02-15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47DAD-EC66-7946-9ED4-2649931C1309}"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7A8B4FA-33FE-1D44-A47C-A147B3D55EB4}" type="datetimeFigureOut">
              <a:rPr lang="en-US" smtClean="0"/>
              <a:t>15-02-15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BFB47DAD-EC66-7946-9ED4-2649931C1309}"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7A8B4FA-33FE-1D44-A47C-A147B3D55EB4}" type="datetimeFigureOut">
              <a:rPr lang="en-US" smtClean="0"/>
              <a:t>15-02-15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BFB47DAD-EC66-7946-9ED4-2649931C1309}"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4665"/>
            <a:ext cx="9144000" cy="3488265"/>
          </a:xfrm>
        </p:spPr>
        <p:txBody>
          <a:bodyPr>
            <a:normAutofit/>
          </a:bodyPr>
          <a:lstStyle/>
          <a:p>
            <a:pPr algn="ctr"/>
            <a:r>
              <a:rPr lang="en-US" dirty="0"/>
              <a:t>Recent Developments related to interception, interdiction and offshore processing in Australia: impact on RSD and Case </a:t>
            </a:r>
            <a:r>
              <a:rPr lang="en-US" dirty="0" smtClean="0"/>
              <a:t>law</a:t>
            </a:r>
            <a:endParaRPr lang="en-US" dirty="0"/>
          </a:p>
        </p:txBody>
      </p:sp>
      <p:sp>
        <p:nvSpPr>
          <p:cNvPr id="3" name="Subtitle 2"/>
          <p:cNvSpPr>
            <a:spLocks noGrp="1"/>
          </p:cNvSpPr>
          <p:nvPr>
            <p:ph type="subTitle" idx="1"/>
          </p:nvPr>
        </p:nvSpPr>
        <p:spPr>
          <a:xfrm>
            <a:off x="0" y="4013198"/>
            <a:ext cx="7332133" cy="1913467"/>
          </a:xfrm>
        </p:spPr>
        <p:txBody>
          <a:bodyPr>
            <a:normAutofit/>
          </a:bodyPr>
          <a:lstStyle/>
          <a:p>
            <a:pPr algn="r"/>
            <a:endParaRPr lang="en-US" sz="2800" b="1" dirty="0" smtClean="0"/>
          </a:p>
          <a:p>
            <a:pPr algn="r"/>
            <a:r>
              <a:rPr lang="en-US" sz="2800" b="1" dirty="0" smtClean="0"/>
              <a:t>Justice </a:t>
            </a:r>
            <a:r>
              <a:rPr lang="en-US" sz="2800" b="1" dirty="0"/>
              <a:t>Debbie Mortimer</a:t>
            </a:r>
            <a:br>
              <a:rPr lang="en-US" sz="2800" b="1" dirty="0"/>
            </a:br>
            <a:r>
              <a:rPr lang="en-US" sz="2800" b="1" dirty="0"/>
              <a:t>Federal Court of </a:t>
            </a:r>
            <a:r>
              <a:rPr lang="en-US" sz="2800" b="1" dirty="0" smtClean="0"/>
              <a:t>Australia</a:t>
            </a:r>
          </a:p>
          <a:p>
            <a:pPr algn="r"/>
            <a:r>
              <a:rPr lang="en-US" sz="2800" b="1" dirty="0" smtClean="0"/>
              <a:t>October 2014</a:t>
            </a:r>
            <a:endParaRPr lang="en-US" sz="2600" b="1" dirty="0"/>
          </a:p>
        </p:txBody>
      </p:sp>
    </p:spTree>
    <p:extLst>
      <p:ext uri="{BB962C8B-B14F-4D97-AF65-F5344CB8AC3E}">
        <p14:creationId xmlns:p14="http://schemas.microsoft.com/office/powerpoint/2010/main" val="41543715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5496"/>
          </a:xfrm>
        </p:spPr>
        <p:txBody>
          <a:bodyPr>
            <a:normAutofit/>
          </a:bodyPr>
          <a:lstStyle/>
          <a:p>
            <a:pPr algn="l"/>
            <a:r>
              <a:rPr lang="en-US" sz="3200" i="1" dirty="0" smtClean="0"/>
              <a:t>Plaintiff M 70 v Commonwealth </a:t>
            </a:r>
            <a:r>
              <a:rPr lang="en-AU" sz="3200" dirty="0" smtClean="0"/>
              <a:t>(</a:t>
            </a:r>
            <a:r>
              <a:rPr lang="en-AU" sz="3200" dirty="0"/>
              <a:t>“</a:t>
            </a:r>
            <a:r>
              <a:rPr lang="en-AU" sz="3200" i="1" dirty="0"/>
              <a:t>Malaysian Declaration Case</a:t>
            </a:r>
            <a:r>
              <a:rPr lang="en-AU" sz="3200" dirty="0"/>
              <a:t>”), [2011] </a:t>
            </a:r>
            <a:r>
              <a:rPr lang="en-AU" sz="3200" dirty="0" smtClean="0"/>
              <a:t>HCA 32 </a:t>
            </a:r>
            <a:endParaRPr lang="en-US" sz="3200" dirty="0"/>
          </a:p>
        </p:txBody>
      </p:sp>
      <p:sp>
        <p:nvSpPr>
          <p:cNvPr id="3" name="Content Placeholder 2"/>
          <p:cNvSpPr>
            <a:spLocks noGrp="1"/>
          </p:cNvSpPr>
          <p:nvPr>
            <p:ph idx="1"/>
          </p:nvPr>
        </p:nvSpPr>
        <p:spPr>
          <a:xfrm>
            <a:off x="457200" y="1879600"/>
            <a:ext cx="8229600" cy="4419600"/>
          </a:xfrm>
        </p:spPr>
        <p:txBody>
          <a:bodyPr>
            <a:noAutofit/>
          </a:bodyPr>
          <a:lstStyle/>
          <a:p>
            <a:r>
              <a:rPr lang="en-AU" sz="1600" dirty="0" smtClean="0"/>
              <a:t>Under the Migration Act (and since 2001) the path to offshore processing involved a Ministerial declaration of a specific country, to which people could be taken.</a:t>
            </a:r>
          </a:p>
          <a:p>
            <a:r>
              <a:rPr lang="en-AU" sz="1600" dirty="0" smtClean="0"/>
              <a:t>The Minister could declare that a </a:t>
            </a:r>
            <a:r>
              <a:rPr lang="en-AU" sz="1600" dirty="0"/>
              <a:t>specific country</a:t>
            </a:r>
            <a:r>
              <a:rPr lang="en-AU" sz="1600" dirty="0" smtClean="0"/>
              <a:t>:</a:t>
            </a:r>
          </a:p>
          <a:p>
            <a:pPr lvl="1"/>
            <a:r>
              <a:rPr lang="en-AU" sz="1600" dirty="0" smtClean="0"/>
              <a:t> </a:t>
            </a:r>
            <a:r>
              <a:rPr lang="en-AU" sz="1600" dirty="0"/>
              <a:t>(</a:t>
            </a:r>
            <a:r>
              <a:rPr lang="en-AU" sz="1600" dirty="0" err="1"/>
              <a:t>i</a:t>
            </a:r>
            <a:r>
              <a:rPr lang="en-AU" sz="1600" dirty="0"/>
              <a:t>) provided access, for persons seeking asylum, to effective procedures for assessing their need for protection; </a:t>
            </a:r>
            <a:r>
              <a:rPr lang="en-AU" sz="1600" dirty="0" smtClean="0"/>
              <a:t>and</a:t>
            </a:r>
          </a:p>
          <a:p>
            <a:pPr lvl="1"/>
            <a:r>
              <a:rPr lang="en-AU" sz="1600" dirty="0" smtClean="0"/>
              <a:t> </a:t>
            </a:r>
            <a:r>
              <a:rPr lang="en-AU" sz="1600" dirty="0"/>
              <a:t>(ii) provided protection for persons seeking asylum, pending determination of their refugee status; </a:t>
            </a:r>
            <a:r>
              <a:rPr lang="en-AU" sz="1600" dirty="0" smtClean="0"/>
              <a:t>and</a:t>
            </a:r>
          </a:p>
          <a:p>
            <a:pPr lvl="1"/>
            <a:r>
              <a:rPr lang="en-AU" sz="1600" dirty="0" smtClean="0"/>
              <a:t> </a:t>
            </a:r>
            <a:r>
              <a:rPr lang="en-AU" sz="1600" dirty="0"/>
              <a:t>(iii) provided protection to persons who were given refugee status, pending their voluntary repatriation to their country of origin or resettlement in another country; </a:t>
            </a:r>
            <a:r>
              <a:rPr lang="en-AU" sz="1600" dirty="0" smtClean="0"/>
              <a:t>and</a:t>
            </a:r>
          </a:p>
          <a:p>
            <a:pPr lvl="1"/>
            <a:r>
              <a:rPr lang="en-AU" sz="1600" dirty="0" smtClean="0"/>
              <a:t> </a:t>
            </a:r>
            <a:r>
              <a:rPr lang="en-AU" sz="1600" dirty="0"/>
              <a:t>(iv) met relevant human rights standards in providing that protection. </a:t>
            </a:r>
            <a:r>
              <a:rPr lang="en-AU" sz="1600" dirty="0" smtClean="0"/>
              <a:t>(s 198A(3))</a:t>
            </a:r>
            <a:endParaRPr lang="en-US" sz="1600" dirty="0"/>
          </a:p>
          <a:p>
            <a:r>
              <a:rPr lang="en-AU" sz="1600" dirty="0" smtClean="0"/>
              <a:t>An officer was then empowered to take an “offshore entry person” to such a country, keeping them in detention to do so ( s 198A(3))</a:t>
            </a:r>
          </a:p>
          <a:p>
            <a:r>
              <a:rPr lang="en-AU" sz="1600" dirty="0" smtClean="0"/>
              <a:t>Previously, this is how people were sent to Nauru in the early 2000’s.</a:t>
            </a:r>
          </a:p>
        </p:txBody>
      </p:sp>
    </p:spTree>
    <p:extLst>
      <p:ext uri="{BB962C8B-B14F-4D97-AF65-F5344CB8AC3E}">
        <p14:creationId xmlns:p14="http://schemas.microsoft.com/office/powerpoint/2010/main" val="37249188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776"/>
            <a:ext cx="8229600" cy="809624"/>
          </a:xfrm>
        </p:spPr>
        <p:txBody>
          <a:bodyPr/>
          <a:lstStyle/>
          <a:p>
            <a:r>
              <a:rPr lang="en-US" dirty="0" smtClean="0"/>
              <a:t>Plaintiff M 70 (cont.)</a:t>
            </a:r>
            <a:endParaRPr lang="en-US" dirty="0"/>
          </a:p>
        </p:txBody>
      </p:sp>
      <p:sp>
        <p:nvSpPr>
          <p:cNvPr id="3" name="Content Placeholder 2"/>
          <p:cNvSpPr>
            <a:spLocks noGrp="1"/>
          </p:cNvSpPr>
          <p:nvPr>
            <p:ph idx="1"/>
          </p:nvPr>
        </p:nvSpPr>
        <p:spPr>
          <a:xfrm>
            <a:off x="355600" y="1794932"/>
            <a:ext cx="8496300" cy="4542367"/>
          </a:xfrm>
        </p:spPr>
        <p:txBody>
          <a:bodyPr>
            <a:normAutofit fontScale="92500" lnSpcReduction="10000"/>
          </a:bodyPr>
          <a:lstStyle/>
          <a:p>
            <a:r>
              <a:rPr lang="en-AU" dirty="0" smtClean="0"/>
              <a:t>In 2011, when the federal government wished to re-introduce offshore processing, Malaysia </a:t>
            </a:r>
            <a:r>
              <a:rPr lang="en-AU" dirty="0"/>
              <a:t>was the subject of a declaration by the Minster</a:t>
            </a:r>
            <a:r>
              <a:rPr lang="en-AU" dirty="0" smtClean="0"/>
              <a:t>.</a:t>
            </a:r>
          </a:p>
          <a:p>
            <a:r>
              <a:rPr lang="en-AU" dirty="0" smtClean="0"/>
              <a:t>It happened very quickly, and once Malaysia was declared, the federal government moved fast to move the first group of boat arrivals.</a:t>
            </a:r>
            <a:endParaRPr lang="en-US" dirty="0" smtClean="0"/>
          </a:p>
          <a:p>
            <a:r>
              <a:rPr lang="en-US" dirty="0" smtClean="0"/>
              <a:t>All processing under the M61 process was stopped. Aim was all arrivals would be sent to Malaysia.</a:t>
            </a:r>
          </a:p>
          <a:p>
            <a:r>
              <a:rPr lang="en-US" dirty="0" smtClean="0"/>
              <a:t>Two plaintiffs – one adult man, one unaccompanied minor,</a:t>
            </a:r>
            <a:r>
              <a:rPr lang="en-US" dirty="0"/>
              <a:t> </a:t>
            </a:r>
            <a:r>
              <a:rPr lang="en-US" dirty="0" smtClean="0"/>
              <a:t>a young boy. Both from Afghanistan.</a:t>
            </a:r>
          </a:p>
          <a:p>
            <a:r>
              <a:rPr lang="en-US" dirty="0" smtClean="0"/>
              <a:t>Plaintiffs argued the Minister’s declaration of Malaysia was unlawful because, it was not a signatory to the Refugees’ Convention, and there was no evidence it had a domestic legal framework to secure the protections set out in s 198A.</a:t>
            </a:r>
          </a:p>
          <a:p>
            <a:endParaRPr lang="en-US" dirty="0"/>
          </a:p>
        </p:txBody>
      </p:sp>
    </p:spTree>
    <p:extLst>
      <p:ext uri="{BB962C8B-B14F-4D97-AF65-F5344CB8AC3E}">
        <p14:creationId xmlns:p14="http://schemas.microsoft.com/office/powerpoint/2010/main" val="786369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Plaintiff M 70 (cont.)</a:t>
            </a:r>
            <a:endParaRPr lang="en-US" dirty="0"/>
          </a:p>
        </p:txBody>
      </p:sp>
      <p:sp>
        <p:nvSpPr>
          <p:cNvPr id="3" name="Content Placeholder 2"/>
          <p:cNvSpPr>
            <a:spLocks noGrp="1"/>
          </p:cNvSpPr>
          <p:nvPr>
            <p:ph idx="1"/>
          </p:nvPr>
        </p:nvSpPr>
        <p:spPr/>
        <p:txBody>
          <a:bodyPr>
            <a:normAutofit/>
          </a:bodyPr>
          <a:lstStyle/>
          <a:p>
            <a:r>
              <a:rPr lang="en-US" dirty="0" smtClean="0"/>
              <a:t>Four judges agreed (</a:t>
            </a:r>
            <a:r>
              <a:rPr lang="en-US" dirty="0"/>
              <a:t>Gummow, Hayne, </a:t>
            </a:r>
            <a:r>
              <a:rPr lang="en-US" dirty="0" err="1"/>
              <a:t>Crennan</a:t>
            </a:r>
            <a:r>
              <a:rPr lang="en-US" dirty="0"/>
              <a:t>, </a:t>
            </a:r>
            <a:r>
              <a:rPr lang="en-US" dirty="0" err="1"/>
              <a:t>Kiefel</a:t>
            </a:r>
            <a:r>
              <a:rPr lang="en-US" dirty="0"/>
              <a:t> and Bell JJ</a:t>
            </a:r>
            <a:r>
              <a:rPr lang="en-AU" dirty="0"/>
              <a:t> </a:t>
            </a:r>
            <a:endParaRPr lang="en-US" dirty="0" smtClean="0"/>
          </a:p>
          <a:p>
            <a:r>
              <a:rPr lang="en-US" dirty="0" smtClean="0"/>
              <a:t>A fifth ( Chief Justice French) held that the Minister had, at least, to be satisfied that Malaysia could offer such protections and on the evidence the Minister did not inquire into that matter.</a:t>
            </a:r>
          </a:p>
          <a:p>
            <a:r>
              <a:rPr lang="en-US" dirty="0" smtClean="0"/>
              <a:t>All turned on the wording of s 198A, and the evidence of what was before the Minister when he made his declaration.</a:t>
            </a:r>
            <a:endParaRPr lang="en-US" dirty="0"/>
          </a:p>
        </p:txBody>
      </p:sp>
    </p:spTree>
    <p:extLst>
      <p:ext uri="{BB962C8B-B14F-4D97-AF65-F5344CB8AC3E}">
        <p14:creationId xmlns:p14="http://schemas.microsoft.com/office/powerpoint/2010/main" val="19144999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Plaintiff M 70 (cont.)</a:t>
            </a:r>
          </a:p>
        </p:txBody>
      </p:sp>
      <p:sp>
        <p:nvSpPr>
          <p:cNvPr id="3" name="Content Placeholder 2"/>
          <p:cNvSpPr>
            <a:spLocks noGrp="1"/>
          </p:cNvSpPr>
          <p:nvPr>
            <p:ph idx="1"/>
          </p:nvPr>
        </p:nvSpPr>
        <p:spPr/>
        <p:txBody>
          <a:bodyPr>
            <a:normAutofit/>
          </a:bodyPr>
          <a:lstStyle/>
          <a:p>
            <a:r>
              <a:rPr lang="en-US" dirty="0" smtClean="0"/>
              <a:t>The court also held that there were special legal requirements, under another piece of federal legislation called </a:t>
            </a:r>
            <a:r>
              <a:rPr lang="en-US" i="1" dirty="0" smtClean="0"/>
              <a:t>the Immigration (Guardianship of Children) Act</a:t>
            </a:r>
            <a:r>
              <a:rPr lang="en-US" dirty="0" smtClean="0"/>
              <a:t> 1946 (</a:t>
            </a:r>
            <a:r>
              <a:rPr lang="en-US" dirty="0" err="1" smtClean="0"/>
              <a:t>Cth</a:t>
            </a:r>
            <a:r>
              <a:rPr lang="en-US" dirty="0" smtClean="0"/>
              <a:t>)</a:t>
            </a:r>
          </a:p>
          <a:p>
            <a:r>
              <a:rPr lang="en-US" dirty="0" smtClean="0"/>
              <a:t>The Minister was, under this Act, the guardian of all unaccompanied minors arriving in Australia.</a:t>
            </a:r>
          </a:p>
          <a:p>
            <a:r>
              <a:rPr lang="en-US" dirty="0" smtClean="0"/>
              <a:t>Court held the Minister’s consent was needed before such a child could be removed, and Minister would have to be satisfied removal was in his interests.</a:t>
            </a:r>
          </a:p>
        </p:txBody>
      </p:sp>
    </p:spTree>
    <p:extLst>
      <p:ext uri="{BB962C8B-B14F-4D97-AF65-F5344CB8AC3E}">
        <p14:creationId xmlns:p14="http://schemas.microsoft.com/office/powerpoint/2010/main" val="7996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legislation</a:t>
            </a:r>
            <a:endParaRPr lang="en-US" dirty="0"/>
          </a:p>
        </p:txBody>
      </p:sp>
      <p:sp>
        <p:nvSpPr>
          <p:cNvPr id="3" name="Content Placeholder 2"/>
          <p:cNvSpPr>
            <a:spLocks noGrp="1"/>
          </p:cNvSpPr>
          <p:nvPr>
            <p:ph idx="1"/>
          </p:nvPr>
        </p:nvSpPr>
        <p:spPr/>
        <p:txBody>
          <a:bodyPr>
            <a:normAutofit fontScale="77500" lnSpcReduction="20000"/>
          </a:bodyPr>
          <a:lstStyle/>
          <a:p>
            <a:r>
              <a:rPr lang="en-US" sz="2300" dirty="0" smtClean="0"/>
              <a:t>Sept – Oct 2011, Government attempted to pass legislation to change the effect of Plaintiff M70, but could not secure the bipartisan support needed. </a:t>
            </a:r>
          </a:p>
          <a:p>
            <a:r>
              <a:rPr lang="en-US" sz="2300" dirty="0" smtClean="0"/>
              <a:t>Instead, large numbers of “offshore entry” people were released on temporary visas into the community while their claims were processed</a:t>
            </a:r>
            <a:endParaRPr lang="en-AU" sz="2300" dirty="0" smtClean="0"/>
          </a:p>
          <a:p>
            <a:r>
              <a:rPr lang="en-AU" sz="2300" b="1" i="1" dirty="0" smtClean="0"/>
              <a:t>Then: </a:t>
            </a:r>
          </a:p>
          <a:p>
            <a:r>
              <a:rPr lang="en-AU" sz="2300" i="1" dirty="0" smtClean="0"/>
              <a:t>Migration </a:t>
            </a:r>
            <a:r>
              <a:rPr lang="en-AU" sz="2300" i="1" dirty="0"/>
              <a:t>Legislation Amendment (Regional Processing and Other Measures) Act 2012 </a:t>
            </a:r>
            <a:r>
              <a:rPr lang="en-AU" sz="2300" dirty="0"/>
              <a:t>(</a:t>
            </a:r>
            <a:r>
              <a:rPr lang="en-AU" sz="2300" dirty="0" err="1"/>
              <a:t>Cth</a:t>
            </a:r>
            <a:r>
              <a:rPr lang="en-AU" sz="2300" dirty="0" smtClean="0"/>
              <a:t>)</a:t>
            </a:r>
          </a:p>
          <a:p>
            <a:r>
              <a:rPr lang="en-US" sz="2300" dirty="0"/>
              <a:t>amending the </a:t>
            </a:r>
            <a:r>
              <a:rPr lang="en-US" sz="2300" i="1" dirty="0"/>
              <a:t>Migration Act 1958</a:t>
            </a:r>
            <a:r>
              <a:rPr lang="en-US" sz="2300" dirty="0"/>
              <a:t> (</a:t>
            </a:r>
            <a:r>
              <a:rPr lang="en-US" sz="2300" dirty="0" err="1"/>
              <a:t>Cth</a:t>
            </a:r>
            <a:r>
              <a:rPr lang="en-US" sz="2300" dirty="0"/>
              <a:t>) to replace the existing framework for taking offshore entry persons to another country for assessment of their claims to be refugees; and </a:t>
            </a:r>
            <a:r>
              <a:rPr lang="en-US" sz="2300" i="1" dirty="0"/>
              <a:t>Immigration (Guardianship of Children) Act 1946 </a:t>
            </a:r>
            <a:r>
              <a:rPr lang="en-US" sz="2300" dirty="0"/>
              <a:t>in relation to the making and implementation of any decision to remove, deport or take a non-citizen child from Australia. </a:t>
            </a:r>
            <a:endParaRPr lang="en-AU" sz="2300" dirty="0"/>
          </a:p>
          <a:p>
            <a:endParaRPr lang="en-AU" dirty="0"/>
          </a:p>
          <a:p>
            <a:endParaRPr lang="en-US" dirty="0"/>
          </a:p>
        </p:txBody>
      </p:sp>
    </p:spTree>
    <p:extLst>
      <p:ext uri="{BB962C8B-B14F-4D97-AF65-F5344CB8AC3E}">
        <p14:creationId xmlns:p14="http://schemas.microsoft.com/office/powerpoint/2010/main" val="3443044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Government's explanation</a:t>
            </a:r>
            <a:endParaRPr lang="en-US" dirty="0"/>
          </a:p>
        </p:txBody>
      </p:sp>
      <p:sp>
        <p:nvSpPr>
          <p:cNvPr id="3" name="Content Placeholder 2"/>
          <p:cNvSpPr>
            <a:spLocks noGrp="1"/>
          </p:cNvSpPr>
          <p:nvPr>
            <p:ph idx="1"/>
          </p:nvPr>
        </p:nvSpPr>
        <p:spPr/>
        <p:txBody>
          <a:bodyPr>
            <a:noAutofit/>
          </a:bodyPr>
          <a:lstStyle/>
          <a:p>
            <a:r>
              <a:rPr lang="en-US" sz="2400" dirty="0" smtClean="0"/>
              <a:t>After referring to the High court’s decision in </a:t>
            </a:r>
            <a:r>
              <a:rPr lang="en-US" sz="2400" i="1" dirty="0" smtClean="0"/>
              <a:t>Plaintiff M70, </a:t>
            </a:r>
            <a:r>
              <a:rPr lang="en-US" sz="2400" dirty="0" smtClean="0"/>
              <a:t>the government's explanation of the new legislation was:</a:t>
            </a:r>
            <a:endParaRPr lang="en-AU" sz="2400" dirty="0"/>
          </a:p>
          <a:p>
            <a:r>
              <a:rPr lang="en-US" sz="2400" dirty="0" smtClean="0"/>
              <a:t>“</a:t>
            </a:r>
            <a:r>
              <a:rPr lang="en-US" sz="2400" b="1" dirty="0" smtClean="0"/>
              <a:t>The </a:t>
            </a:r>
            <a:r>
              <a:rPr lang="en-US" sz="2400" b="1" dirty="0"/>
              <a:t>amendments will ensure that the Government is able to implement the regional processing arrangements that are now envisaged. The amendments will ensure that the government of the day can determine the border protection policy that it believes is in the national interest. It will also allow for the regional cooperation framework envisaged in the Expert Panel’s report to be implemented</a:t>
            </a:r>
            <a:r>
              <a:rPr lang="en-US" sz="2400" dirty="0" smtClean="0"/>
              <a:t>.</a:t>
            </a:r>
            <a:r>
              <a:rPr lang="en-AU" sz="2400" dirty="0" smtClean="0">
                <a:effectLst/>
              </a:rPr>
              <a:t>“</a:t>
            </a:r>
          </a:p>
          <a:p>
            <a:r>
              <a:rPr lang="en-AU" sz="2400" dirty="0"/>
              <a:t>(</a:t>
            </a:r>
            <a:r>
              <a:rPr lang="en-US" sz="1800" dirty="0" smtClean="0"/>
              <a:t>Revised </a:t>
            </a:r>
            <a:r>
              <a:rPr lang="en-US" sz="1800" dirty="0"/>
              <a:t>Explanatory Memorandum, Migration Legislation Amendment (Regional Processing and Other Measures) Bill 2012</a:t>
            </a:r>
            <a:r>
              <a:rPr lang="en-US" sz="1800" dirty="0" smtClean="0"/>
              <a:t>.</a:t>
            </a:r>
            <a:r>
              <a:rPr lang="en-US" sz="2400" dirty="0" smtClean="0"/>
              <a:t>)</a:t>
            </a:r>
            <a:endParaRPr lang="en-AU" sz="2400" dirty="0"/>
          </a:p>
          <a:p>
            <a:endParaRPr lang="en-US" sz="2800" dirty="0"/>
          </a:p>
        </p:txBody>
      </p:sp>
    </p:spTree>
    <p:extLst>
      <p:ext uri="{BB962C8B-B14F-4D97-AF65-F5344CB8AC3E}">
        <p14:creationId xmlns:p14="http://schemas.microsoft.com/office/powerpoint/2010/main" val="215218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made</a:t>
            </a:r>
            <a:endParaRPr lang="en-US" dirty="0"/>
          </a:p>
        </p:txBody>
      </p:sp>
      <p:sp>
        <p:nvSpPr>
          <p:cNvPr id="3" name="Content Placeholder 2"/>
          <p:cNvSpPr>
            <a:spLocks noGrp="1"/>
          </p:cNvSpPr>
          <p:nvPr>
            <p:ph idx="1"/>
          </p:nvPr>
        </p:nvSpPr>
        <p:spPr/>
        <p:txBody>
          <a:bodyPr>
            <a:normAutofit fontScale="92500" lnSpcReduction="20000"/>
          </a:bodyPr>
          <a:lstStyle/>
          <a:p>
            <a:pPr lvl="0"/>
            <a:r>
              <a:rPr lang="en-AU" dirty="0"/>
              <a:t>R</a:t>
            </a:r>
            <a:r>
              <a:rPr lang="en-AU" dirty="0" smtClean="0"/>
              <a:t>eplace </a:t>
            </a:r>
            <a:r>
              <a:rPr lang="en-AU" dirty="0"/>
              <a:t>the existing framework in the Migration Act for taking offshore entry persons to another </a:t>
            </a:r>
            <a:r>
              <a:rPr lang="en-AU" dirty="0" smtClean="0"/>
              <a:t>country, giving </a:t>
            </a:r>
            <a:r>
              <a:rPr lang="en-AU" dirty="0"/>
              <a:t>effect to recommendation 7 of the Expert Panel’s report </a:t>
            </a:r>
            <a:endParaRPr lang="en-AU" dirty="0" smtClean="0"/>
          </a:p>
          <a:p>
            <a:pPr lvl="0"/>
            <a:r>
              <a:rPr lang="en-AU" dirty="0" smtClean="0"/>
              <a:t>Section 198AB(2) </a:t>
            </a:r>
          </a:p>
          <a:p>
            <a:pPr lvl="0"/>
            <a:r>
              <a:rPr lang="en-US" dirty="0" smtClean="0"/>
              <a:t>“</a:t>
            </a:r>
            <a:r>
              <a:rPr lang="en-US" b="1" dirty="0" smtClean="0"/>
              <a:t>The </a:t>
            </a:r>
            <a:r>
              <a:rPr lang="en-US" b="1" dirty="0"/>
              <a:t>only condition for the exercise of the power under subsection (1) is that the Minister thinks that it is in the national interest to designate the country to be a regional processing country</a:t>
            </a:r>
            <a:r>
              <a:rPr lang="en-US" dirty="0" smtClean="0"/>
              <a:t>.”</a:t>
            </a:r>
            <a:endParaRPr lang="en-AU" dirty="0"/>
          </a:p>
          <a:p>
            <a:pPr lvl="0"/>
            <a:r>
              <a:rPr lang="en-AU" dirty="0" smtClean="0"/>
              <a:t>Guardianship </a:t>
            </a:r>
            <a:r>
              <a:rPr lang="en-AU" dirty="0"/>
              <a:t>obligations under the IGOC Act do not affect the operation of the Migration Act, particularly in relation to the making and implementation of any decisions to remove, deport or take a non-citizen child from Australia, </a:t>
            </a:r>
            <a:r>
              <a:rPr lang="en-AU" dirty="0" smtClean="0"/>
              <a:t>and</a:t>
            </a:r>
            <a:endParaRPr lang="en-AU" dirty="0"/>
          </a:p>
        </p:txBody>
      </p:sp>
    </p:spTree>
    <p:extLst>
      <p:ext uri="{BB962C8B-B14F-4D97-AF65-F5344CB8AC3E}">
        <p14:creationId xmlns:p14="http://schemas.microsoft.com/office/powerpoint/2010/main" val="2154994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executive</a:t>
            </a:r>
            <a:endParaRPr lang="en-US" dirty="0"/>
          </a:p>
        </p:txBody>
      </p:sp>
      <p:sp>
        <p:nvSpPr>
          <p:cNvPr id="3" name="Content Placeholder 2"/>
          <p:cNvSpPr>
            <a:spLocks noGrp="1"/>
          </p:cNvSpPr>
          <p:nvPr>
            <p:ph idx="1"/>
          </p:nvPr>
        </p:nvSpPr>
        <p:spPr/>
        <p:txBody>
          <a:bodyPr>
            <a:normAutofit/>
          </a:bodyPr>
          <a:lstStyle/>
          <a:p>
            <a:r>
              <a:rPr lang="en-AU" dirty="0" smtClean="0"/>
              <a:t>On </a:t>
            </a:r>
            <a:r>
              <a:rPr lang="en-AU" dirty="0"/>
              <a:t>29 August 2012 the Australian Government signed an MOU with the Government of Nauru and on 8 September 2012 the Government signed an updated MOU with the PNG Government. The first transfer of asylum seekers to Nauru occurred on 14 September 2012 and to PNG on 21 November 2012</a:t>
            </a:r>
            <a:r>
              <a:rPr lang="en-AU" dirty="0" smtClean="0">
                <a:effectLst/>
              </a:rPr>
              <a:t> </a:t>
            </a:r>
          </a:p>
          <a:p>
            <a:r>
              <a:rPr lang="en-AU" dirty="0" smtClean="0"/>
              <a:t>Further agreement with PNG and Nauru allowing for not just processing but permanent resettlement in those countries </a:t>
            </a:r>
            <a:endParaRPr lang="en-US" dirty="0"/>
          </a:p>
        </p:txBody>
      </p:sp>
    </p:spTree>
    <p:extLst>
      <p:ext uri="{BB962C8B-B14F-4D97-AF65-F5344CB8AC3E}">
        <p14:creationId xmlns:p14="http://schemas.microsoft.com/office/powerpoint/2010/main" val="124175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the Expert Panel</a:t>
            </a:r>
            <a:endParaRPr lang="en-US" dirty="0"/>
          </a:p>
        </p:txBody>
      </p:sp>
      <p:sp>
        <p:nvSpPr>
          <p:cNvPr id="3" name="Content Placeholder 2"/>
          <p:cNvSpPr>
            <a:spLocks noGrp="1"/>
          </p:cNvSpPr>
          <p:nvPr>
            <p:ph idx="1"/>
          </p:nvPr>
        </p:nvSpPr>
        <p:spPr/>
        <p:txBody>
          <a:bodyPr>
            <a:normAutofit/>
          </a:bodyPr>
          <a:lstStyle/>
          <a:p>
            <a:r>
              <a:rPr lang="en-US" sz="2400" dirty="0" smtClean="0"/>
              <a:t>Key contribution to policy formulation and implementation through legislation. Established in </a:t>
            </a:r>
            <a:r>
              <a:rPr lang="en-US" sz="2400" dirty="0"/>
              <a:t>J</a:t>
            </a:r>
            <a:r>
              <a:rPr lang="en-US" sz="2400" dirty="0" smtClean="0"/>
              <a:t>une 2012  after the </a:t>
            </a:r>
            <a:r>
              <a:rPr lang="en-US" sz="2400" i="1" dirty="0" smtClean="0"/>
              <a:t>Malaysian Declaration case</a:t>
            </a:r>
            <a:r>
              <a:rPr lang="en-US" sz="2400" dirty="0" smtClean="0"/>
              <a:t>. Three distinguished members from defence force, national security and asylum seeker support areas.</a:t>
            </a:r>
          </a:p>
          <a:p>
            <a:pPr marL="342900" lvl="1" indent="-342900">
              <a:spcBef>
                <a:spcPts val="2000"/>
              </a:spcBef>
            </a:pPr>
            <a:r>
              <a:rPr lang="en-US" sz="2400" dirty="0" smtClean="0"/>
              <a:t>Terms of reference included :</a:t>
            </a:r>
            <a:r>
              <a:rPr lang="en-AU" sz="2400" dirty="0"/>
              <a:t>how best to prevent asylum seekers travelling to Australia by </a:t>
            </a:r>
            <a:r>
              <a:rPr lang="en-AU" sz="2400" dirty="0" smtClean="0"/>
              <a:t>boat” and “</a:t>
            </a:r>
            <a:r>
              <a:rPr lang="en-AU" sz="2400" dirty="0"/>
              <a:t>the development of an inter-related set of proposals in support of asylum seeker issues, given Australia’s right to maintain its </a:t>
            </a:r>
            <a:r>
              <a:rPr lang="en-AU" sz="2400" dirty="0" smtClean="0"/>
              <a:t>borders”.</a:t>
            </a:r>
            <a:endParaRPr lang="en-AU" sz="2400" dirty="0"/>
          </a:p>
          <a:p>
            <a:endParaRPr lang="en-US" dirty="0" smtClean="0"/>
          </a:p>
          <a:p>
            <a:endParaRPr lang="en-US" dirty="0"/>
          </a:p>
        </p:txBody>
      </p:sp>
    </p:spTree>
    <p:extLst>
      <p:ext uri="{BB962C8B-B14F-4D97-AF65-F5344CB8AC3E}">
        <p14:creationId xmlns:p14="http://schemas.microsoft.com/office/powerpoint/2010/main" val="1588853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21732"/>
            <a:ext cx="8420100" cy="1062567"/>
          </a:xfrm>
        </p:spPr>
        <p:txBody>
          <a:bodyPr>
            <a:noAutofit/>
          </a:bodyPr>
          <a:lstStyle/>
          <a:p>
            <a:r>
              <a:rPr lang="en-US" sz="3200" dirty="0" smtClean="0"/>
              <a:t/>
            </a:r>
            <a:br>
              <a:rPr lang="en-US" sz="3200" dirty="0" smtClean="0"/>
            </a:br>
            <a:r>
              <a:rPr lang="en-US" sz="3200" dirty="0" smtClean="0"/>
              <a:t/>
            </a:r>
            <a:br>
              <a:rPr lang="en-US" sz="3200" dirty="0" smtClean="0"/>
            </a:br>
            <a:r>
              <a:rPr lang="en-US" sz="3200" dirty="0"/>
              <a:t>Recommendations (13 August 2012): selection of those relevant to my topic only</a:t>
            </a:r>
          </a:p>
        </p:txBody>
      </p:sp>
      <p:sp>
        <p:nvSpPr>
          <p:cNvPr id="3" name="Content Placeholder 2"/>
          <p:cNvSpPr>
            <a:spLocks noGrp="1"/>
          </p:cNvSpPr>
          <p:nvPr>
            <p:ph idx="1"/>
          </p:nvPr>
        </p:nvSpPr>
        <p:spPr/>
        <p:txBody>
          <a:bodyPr>
            <a:normAutofit fontScale="85000" lnSpcReduction="20000"/>
          </a:bodyPr>
          <a:lstStyle/>
          <a:p>
            <a:pPr lvl="0"/>
            <a:r>
              <a:rPr lang="en-AU" dirty="0"/>
              <a:t>The application of a </a:t>
            </a:r>
            <a:r>
              <a:rPr lang="en-AU" b="1" dirty="0"/>
              <a:t>‘no advantage’ principle</a:t>
            </a:r>
            <a:r>
              <a:rPr lang="en-AU" dirty="0"/>
              <a:t> to ensure that no benefit is gained through circumventing regular migration arrangement.</a:t>
            </a:r>
          </a:p>
          <a:p>
            <a:pPr lvl="0"/>
            <a:r>
              <a:rPr lang="en-AU" dirty="0"/>
              <a:t>An </a:t>
            </a:r>
            <a:r>
              <a:rPr lang="en-AU" b="1" dirty="0"/>
              <a:t>increase of Australia’s Humanitarian Program to 20,000 places per annum</a:t>
            </a:r>
            <a:r>
              <a:rPr lang="en-AU" dirty="0"/>
              <a:t>, </a:t>
            </a:r>
            <a:endParaRPr lang="en-AU" dirty="0" smtClean="0"/>
          </a:p>
          <a:p>
            <a:pPr lvl="0"/>
            <a:r>
              <a:rPr lang="en-AU" dirty="0"/>
              <a:t>Several recommendations about capacity building in the region, bilateral cooperation with countries such as Indonesia and Malaysia, continuation of arrangements to return people arriving by boat to Malaysia, despite M 70</a:t>
            </a:r>
          </a:p>
          <a:p>
            <a:pPr lvl="0"/>
            <a:r>
              <a:rPr lang="en-AU" dirty="0"/>
              <a:t>Regional processing in Nauru and </a:t>
            </a:r>
            <a:r>
              <a:rPr lang="en-AU" dirty="0" smtClean="0"/>
              <a:t>PNG, boat turn backs endorsed if safe to do so.</a:t>
            </a:r>
            <a:endParaRPr lang="en-AU" dirty="0"/>
          </a:p>
          <a:p>
            <a:pPr lvl="0"/>
            <a:r>
              <a:rPr lang="en-AU" dirty="0"/>
              <a:t>Remove or change family reunion concessions and family sponsorship for “irregular maritime arrivals”</a:t>
            </a:r>
          </a:p>
          <a:p>
            <a:pPr lvl="0"/>
            <a:endParaRPr lang="en-US" dirty="0"/>
          </a:p>
        </p:txBody>
      </p:sp>
    </p:spTree>
    <p:extLst>
      <p:ext uri="{BB962C8B-B14F-4D97-AF65-F5344CB8AC3E}">
        <p14:creationId xmlns:p14="http://schemas.microsoft.com/office/powerpoint/2010/main" val="114648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88900" y="2099734"/>
            <a:ext cx="8811550" cy="3887248"/>
          </a:xfrm>
        </p:spPr>
        <p:txBody>
          <a:bodyPr>
            <a:normAutofit/>
          </a:bodyPr>
          <a:lstStyle/>
          <a:p>
            <a:r>
              <a:rPr lang="en-US" dirty="0" smtClean="0"/>
              <a:t>Raoul </a:t>
            </a:r>
            <a:r>
              <a:rPr lang="en-US" dirty="0" err="1" smtClean="0"/>
              <a:t>Renard</a:t>
            </a:r>
            <a:r>
              <a:rPr lang="en-US" dirty="0" smtClean="0"/>
              <a:t>, a </a:t>
            </a:r>
            <a:r>
              <a:rPr lang="en-US" dirty="0" err="1" smtClean="0"/>
              <a:t>Juris</a:t>
            </a:r>
            <a:r>
              <a:rPr lang="en-US" dirty="0" smtClean="0"/>
              <a:t> Doctor student in the Melbourne University Law School, Australia, provided much of the underlying research for this paper.</a:t>
            </a:r>
          </a:p>
          <a:p>
            <a:r>
              <a:rPr lang="en-US" dirty="0" smtClean="0"/>
              <a:t>Some facts taken from the Refugee Council of Australia’s “</a:t>
            </a:r>
            <a:r>
              <a:rPr lang="en-US" i="1" dirty="0"/>
              <a:t>Timeline of major events in the history of Australia's Refugee and Humanitarian </a:t>
            </a:r>
            <a:r>
              <a:rPr lang="en-US" i="1" dirty="0" smtClean="0"/>
              <a:t>Program</a:t>
            </a:r>
            <a:r>
              <a:rPr lang="en-US" b="1" dirty="0" smtClean="0"/>
              <a:t>”  </a:t>
            </a:r>
            <a:r>
              <a:rPr lang="en-US" dirty="0" smtClean="0"/>
              <a:t>on the RCOA website</a:t>
            </a:r>
            <a:endParaRPr lang="en-US" dirty="0"/>
          </a:p>
        </p:txBody>
      </p:sp>
    </p:spTree>
    <p:extLst>
      <p:ext uri="{BB962C8B-B14F-4D97-AF65-F5344CB8AC3E}">
        <p14:creationId xmlns:p14="http://schemas.microsoft.com/office/powerpoint/2010/main" val="4022986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a:bodyPr>
          <a:lstStyle/>
          <a:p>
            <a:r>
              <a:rPr lang="en-US" dirty="0" smtClean="0"/>
              <a:t>The Australian </a:t>
            </a:r>
            <a:r>
              <a:rPr lang="en-US" dirty="0"/>
              <a:t>Government </a:t>
            </a:r>
            <a:r>
              <a:rPr lang="en-US" dirty="0" smtClean="0"/>
              <a:t>endorsed “in principle” </a:t>
            </a:r>
            <a:r>
              <a:rPr lang="en-US" dirty="0"/>
              <a:t>all 22 of the Expert Panel’s </a:t>
            </a:r>
            <a:r>
              <a:rPr lang="en-US" dirty="0" smtClean="0"/>
              <a:t>recommendations, and immediately implemented many of them. </a:t>
            </a:r>
          </a:p>
          <a:p>
            <a:r>
              <a:rPr lang="en-US" dirty="0" smtClean="0"/>
              <a:t>From </a:t>
            </a:r>
            <a:r>
              <a:rPr lang="en-US" dirty="0"/>
              <a:t>this point until July 2013, the processing of asylum claims made by people who arrived by boat on or after 13 August 2012 </a:t>
            </a:r>
            <a:r>
              <a:rPr lang="en-US" dirty="0" smtClean="0"/>
              <a:t>was effectively suspended to implement the ‘no advantage’ approach. When resumed in July 2013, approximately 20,000 cases in backlog.</a:t>
            </a:r>
          </a:p>
        </p:txBody>
      </p:sp>
    </p:spTree>
    <p:extLst>
      <p:ext uri="{BB962C8B-B14F-4D97-AF65-F5344CB8AC3E}">
        <p14:creationId xmlns:p14="http://schemas.microsoft.com/office/powerpoint/2010/main" val="3802938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November 2012</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Following a significant increase in boat arrivals, the Australian Government </a:t>
            </a:r>
            <a:r>
              <a:rPr lang="en-US" dirty="0" smtClean="0"/>
              <a:t>acknowledged it could not transfer all arrivals to Nauru or PNG</a:t>
            </a:r>
          </a:p>
          <a:p>
            <a:r>
              <a:rPr lang="en-US" dirty="0" smtClean="0"/>
              <a:t> Policy change to process some asylum </a:t>
            </a:r>
            <a:r>
              <a:rPr lang="en-US" dirty="0"/>
              <a:t>seekers </a:t>
            </a:r>
            <a:r>
              <a:rPr lang="en-US" dirty="0" smtClean="0"/>
              <a:t>in </a:t>
            </a:r>
            <a:r>
              <a:rPr lang="en-US" dirty="0"/>
              <a:t>Australia, but will still be subject to the “no advantage” test. This means that they will be released into the community on bridging visas but will not have the right to work</a:t>
            </a:r>
            <a:r>
              <a:rPr lang="en-US" dirty="0" smtClean="0"/>
              <a:t>.</a:t>
            </a:r>
          </a:p>
          <a:p>
            <a:r>
              <a:rPr lang="en-US" dirty="0" smtClean="0"/>
              <a:t> </a:t>
            </a:r>
            <a:r>
              <a:rPr lang="en-US" dirty="0"/>
              <a:t>If they are found to be refugees, they will remain on bridging visas and will not receive a permanent visa until they have “waited” for the same length of time that they would have waited, if they had applied for resettlement overseas. They may also be transferred to Nauru or Manus Island at any time.</a:t>
            </a:r>
          </a:p>
        </p:txBody>
      </p:sp>
    </p:spTree>
    <p:extLst>
      <p:ext uri="{BB962C8B-B14F-4D97-AF65-F5344CB8AC3E}">
        <p14:creationId xmlns:p14="http://schemas.microsoft.com/office/powerpoint/2010/main" val="3535787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576" y="86831"/>
            <a:ext cx="8391061" cy="1284770"/>
          </a:xfrm>
        </p:spPr>
        <p:txBody>
          <a:bodyPr>
            <a:normAutofit/>
          </a:bodyPr>
          <a:lstStyle/>
          <a:p>
            <a:r>
              <a:rPr lang="en-US" dirty="0" smtClean="0"/>
              <a:t>A notable gap in litigation</a:t>
            </a:r>
            <a:endParaRPr lang="en-US" dirty="0"/>
          </a:p>
        </p:txBody>
      </p:sp>
      <p:sp>
        <p:nvSpPr>
          <p:cNvPr id="3" name="Content Placeholder 2"/>
          <p:cNvSpPr>
            <a:spLocks noGrp="1"/>
          </p:cNvSpPr>
          <p:nvPr>
            <p:ph idx="1"/>
          </p:nvPr>
        </p:nvSpPr>
        <p:spPr/>
        <p:txBody>
          <a:bodyPr>
            <a:normAutofit/>
          </a:bodyPr>
          <a:lstStyle/>
          <a:p>
            <a:r>
              <a:rPr lang="en-US" dirty="0" smtClean="0"/>
              <a:t>Only one, unsuccessful , challenge to offshore detention and processing by a person held offshore</a:t>
            </a:r>
          </a:p>
          <a:p>
            <a:r>
              <a:rPr lang="en-US" i="1" dirty="0"/>
              <a:t>Plaintiff S156-2013 v Minister for Immigration and Border Protection </a:t>
            </a:r>
            <a:r>
              <a:rPr lang="en-US" dirty="0"/>
              <a:t>[2014] HCA 22 (18 June 2014)</a:t>
            </a:r>
            <a:endParaRPr lang="en-US" dirty="0" smtClean="0"/>
          </a:p>
          <a:p>
            <a:r>
              <a:rPr lang="en-US" dirty="0" smtClean="0"/>
              <a:t>Challenged the positional validity of laws in the Migration authorizing the removal of an asylum seeker to Manus Island and the Minister’s designation of PNG as a regional processing country</a:t>
            </a:r>
          </a:p>
          <a:p>
            <a:r>
              <a:rPr lang="en-US" dirty="0" smtClean="0"/>
              <a:t>Laws and Minister’s designation held to be valid.</a:t>
            </a:r>
          </a:p>
        </p:txBody>
      </p:sp>
    </p:spTree>
    <p:extLst>
      <p:ext uri="{BB962C8B-B14F-4D97-AF65-F5344CB8AC3E}">
        <p14:creationId xmlns:p14="http://schemas.microsoft.com/office/powerpoint/2010/main" val="1570806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i="1" dirty="0"/>
              <a:t>Maritime Powers Act 2013 </a:t>
            </a:r>
            <a:r>
              <a:rPr lang="en-AU" b="1" dirty="0"/>
              <a:t>(</a:t>
            </a:r>
            <a:r>
              <a:rPr lang="en-AU" b="1" dirty="0" err="1"/>
              <a:t>Cth</a:t>
            </a:r>
            <a:r>
              <a:rPr lang="en-AU" b="1" dirty="0"/>
              <a:t>)</a:t>
            </a:r>
            <a:r>
              <a:rPr lang="en-AU" b="1" i="1" dirty="0"/>
              <a:t/>
            </a:r>
            <a:br>
              <a:rPr lang="en-AU" b="1" i="1" dirty="0"/>
            </a:br>
            <a:endParaRPr lang="en-US" dirty="0"/>
          </a:p>
        </p:txBody>
      </p:sp>
      <p:sp>
        <p:nvSpPr>
          <p:cNvPr id="3" name="Content Placeholder 2"/>
          <p:cNvSpPr>
            <a:spLocks noGrp="1"/>
          </p:cNvSpPr>
          <p:nvPr>
            <p:ph idx="1"/>
          </p:nvPr>
        </p:nvSpPr>
        <p:spPr/>
        <p:txBody>
          <a:bodyPr>
            <a:normAutofit/>
          </a:bodyPr>
          <a:lstStyle/>
          <a:p>
            <a:r>
              <a:rPr lang="en-AU" dirty="0" smtClean="0"/>
              <a:t>Introduced as a Bill on 30 </a:t>
            </a:r>
            <a:r>
              <a:rPr lang="en-AU" dirty="0"/>
              <a:t>May </a:t>
            </a:r>
            <a:r>
              <a:rPr lang="en-AU" dirty="0" smtClean="0"/>
              <a:t>2012, passed 16 May 2013</a:t>
            </a:r>
          </a:p>
          <a:p>
            <a:pPr lvl="0"/>
            <a:r>
              <a:rPr lang="en-US" dirty="0" smtClean="0"/>
              <a:t>Provisions removed from Migration Act and inserted into new legislation dealing with interception, boarding and detention of vessels and people at sea.</a:t>
            </a:r>
            <a:endParaRPr lang="en-AU" dirty="0" smtClean="0"/>
          </a:p>
          <a:p>
            <a:endParaRPr lang="en-US" dirty="0"/>
          </a:p>
        </p:txBody>
      </p:sp>
    </p:spTree>
    <p:extLst>
      <p:ext uri="{BB962C8B-B14F-4D97-AF65-F5344CB8AC3E}">
        <p14:creationId xmlns:p14="http://schemas.microsoft.com/office/powerpoint/2010/main" val="206227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Interception at sea of Sri Lankan Tamils: CPCF</a:t>
            </a:r>
            <a:endParaRPr lang="en-US" dirty="0"/>
          </a:p>
        </p:txBody>
      </p:sp>
      <p:sp>
        <p:nvSpPr>
          <p:cNvPr id="3" name="Content Placeholder 2"/>
          <p:cNvSpPr>
            <a:spLocks noGrp="1"/>
          </p:cNvSpPr>
          <p:nvPr>
            <p:ph idx="1"/>
          </p:nvPr>
        </p:nvSpPr>
        <p:spPr/>
        <p:txBody>
          <a:bodyPr>
            <a:normAutofit fontScale="92500"/>
          </a:bodyPr>
          <a:lstStyle/>
          <a:p>
            <a:r>
              <a:rPr lang="en-US" dirty="0" smtClean="0"/>
              <a:t>Section </a:t>
            </a:r>
            <a:r>
              <a:rPr lang="en-US" dirty="0"/>
              <a:t>72 of the </a:t>
            </a:r>
            <a:r>
              <a:rPr lang="en-US" i="1" dirty="0"/>
              <a:t>Maritime Powers Act </a:t>
            </a:r>
            <a:r>
              <a:rPr lang="en-US" dirty="0"/>
              <a:t>2013 (</a:t>
            </a:r>
            <a:r>
              <a:rPr lang="en-US" dirty="0" err="1"/>
              <a:t>Cth</a:t>
            </a:r>
            <a:r>
              <a:rPr lang="en-US" dirty="0"/>
              <a:t>) (“Maritime Powers Act”) makes provision for the detention and movement of persons on a vessel detained by maritime officers (which include members of the Australian Defence Force and Customs officers). Section 72(4) provides as follows: </a:t>
            </a:r>
            <a:r>
              <a:rPr lang="en-US" i="1" dirty="0"/>
              <a:t> </a:t>
            </a:r>
            <a:endParaRPr lang="en-AU" dirty="0"/>
          </a:p>
          <a:p>
            <a:r>
              <a:rPr lang="en-US" i="1" dirty="0"/>
              <a:t>A maritime officer may detain the person and take the person, or cause the person to be taken: </a:t>
            </a:r>
            <a:endParaRPr lang="en-AU" dirty="0"/>
          </a:p>
          <a:p>
            <a:r>
              <a:rPr lang="en-US" i="1" dirty="0"/>
              <a:t>(a) to a place in the migration zone; or </a:t>
            </a:r>
            <a:endParaRPr lang="en-AU" dirty="0"/>
          </a:p>
          <a:p>
            <a:r>
              <a:rPr lang="en-US" i="1" dirty="0"/>
              <a:t>(b) to a place outside the migration zone, including a place outside Australia. </a:t>
            </a:r>
            <a:endParaRPr lang="en-AU" dirty="0"/>
          </a:p>
          <a:p>
            <a:endParaRPr lang="en-US" dirty="0"/>
          </a:p>
        </p:txBody>
      </p:sp>
    </p:spTree>
    <p:extLst>
      <p:ext uri="{BB962C8B-B14F-4D97-AF65-F5344CB8AC3E}">
        <p14:creationId xmlns:p14="http://schemas.microsoft.com/office/powerpoint/2010/main" val="3784044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CPCF: Facts</a:t>
            </a:r>
            <a:endParaRPr lang="en-US" dirty="0"/>
          </a:p>
        </p:txBody>
      </p:sp>
      <p:sp>
        <p:nvSpPr>
          <p:cNvPr id="3" name="Content Placeholder 2"/>
          <p:cNvSpPr>
            <a:spLocks noGrp="1"/>
          </p:cNvSpPr>
          <p:nvPr>
            <p:ph idx="1"/>
          </p:nvPr>
        </p:nvSpPr>
        <p:spPr/>
        <p:txBody>
          <a:bodyPr>
            <a:noAutofit/>
          </a:bodyPr>
          <a:lstStyle/>
          <a:p>
            <a:r>
              <a:rPr lang="en-US" sz="2400" dirty="0"/>
              <a:t>The plaintiff is a Tamil Sri Lankan who claims to have refugee status. He and several family members of his were among 157 people </a:t>
            </a:r>
            <a:r>
              <a:rPr lang="en-US" sz="2400" dirty="0" smtClean="0"/>
              <a:t>aboard </a:t>
            </a:r>
            <a:r>
              <a:rPr lang="en-US" sz="2400" dirty="0"/>
              <a:t>a vessel </a:t>
            </a:r>
            <a:r>
              <a:rPr lang="en-US" sz="2400" dirty="0" smtClean="0"/>
              <a:t>intercepted </a:t>
            </a:r>
            <a:r>
              <a:rPr lang="en-US" sz="2400" dirty="0"/>
              <a:t>by </a:t>
            </a:r>
            <a:r>
              <a:rPr lang="en-US" sz="2400" dirty="0" smtClean="0"/>
              <a:t>an Australian  </a:t>
            </a:r>
            <a:r>
              <a:rPr lang="en-US" sz="2400" dirty="0"/>
              <a:t>border protection vessel </a:t>
            </a:r>
            <a:r>
              <a:rPr lang="en-US" sz="2400" dirty="0" smtClean="0"/>
              <a:t>on </a:t>
            </a:r>
            <a:r>
              <a:rPr lang="en-US" sz="2400" dirty="0"/>
              <a:t>29 June 2014. That interception occurred in the Indian Ocean near Christmas Island, in the “contiguous zone” to Australia’s territorial sea. After the Indian vessel </a:t>
            </a:r>
            <a:r>
              <a:rPr lang="en-US" sz="2400" dirty="0" smtClean="0"/>
              <a:t>had a mechanical failure, </a:t>
            </a:r>
            <a:r>
              <a:rPr lang="en-US" sz="2400" dirty="0"/>
              <a:t>the detainees were transferred to the Australian vessel and were then detained aboard it. </a:t>
            </a:r>
            <a:endParaRPr lang="en-AU" sz="2400" dirty="0"/>
          </a:p>
          <a:p>
            <a:endParaRPr lang="en-US" sz="2400" dirty="0"/>
          </a:p>
        </p:txBody>
      </p:sp>
    </p:spTree>
    <p:extLst>
      <p:ext uri="{BB962C8B-B14F-4D97-AF65-F5344CB8AC3E}">
        <p14:creationId xmlns:p14="http://schemas.microsoft.com/office/powerpoint/2010/main" val="4291637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CPCF cont.</a:t>
            </a:r>
            <a:endParaRPr lang="en-US" dirty="0"/>
          </a:p>
        </p:txBody>
      </p:sp>
      <p:sp>
        <p:nvSpPr>
          <p:cNvPr id="3" name="Content Placeholder 2"/>
          <p:cNvSpPr>
            <a:spLocks noGrp="1"/>
          </p:cNvSpPr>
          <p:nvPr>
            <p:ph idx="1"/>
          </p:nvPr>
        </p:nvSpPr>
        <p:spPr>
          <a:xfrm>
            <a:off x="779463" y="1949823"/>
            <a:ext cx="7583488" cy="4264709"/>
          </a:xfrm>
        </p:spPr>
        <p:txBody>
          <a:bodyPr>
            <a:noAutofit/>
          </a:bodyPr>
          <a:lstStyle/>
          <a:p>
            <a:r>
              <a:rPr lang="en-US" sz="2800" dirty="0"/>
              <a:t>On 1 July 2014 the National Security Committee of Cabinet decided that the detainees should all be taken to India. </a:t>
            </a:r>
            <a:r>
              <a:rPr lang="en-US" sz="2800" dirty="0" smtClean="0"/>
              <a:t>There would be no assessment of any claims they had to protection.</a:t>
            </a:r>
          </a:p>
          <a:p>
            <a:r>
              <a:rPr lang="en-US" sz="2800" dirty="0" smtClean="0"/>
              <a:t>The </a:t>
            </a:r>
            <a:r>
              <a:rPr lang="en-US" sz="2800" dirty="0"/>
              <a:t>detainees remained aboard the Australian vessel while it travelled through international waters and later waited near India while diplomatic negotiations took place</a:t>
            </a:r>
            <a:r>
              <a:rPr lang="en-AU" sz="2800" dirty="0" smtClean="0">
                <a:effectLst/>
              </a:rPr>
              <a:t> . </a:t>
            </a:r>
            <a:endParaRPr lang="en-US" sz="2800" dirty="0"/>
          </a:p>
        </p:txBody>
      </p:sp>
    </p:spTree>
    <p:extLst>
      <p:ext uri="{BB962C8B-B14F-4D97-AF65-F5344CB8AC3E}">
        <p14:creationId xmlns:p14="http://schemas.microsoft.com/office/powerpoint/2010/main" val="927496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CPCF cont.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High Court proceedings issued on 7 July 2014, heard 15 October 2014.</a:t>
            </a:r>
          </a:p>
          <a:p>
            <a:r>
              <a:rPr lang="en-US" sz="3200" dirty="0" smtClean="0"/>
              <a:t>Eventually the Minister  </a:t>
            </a:r>
            <a:r>
              <a:rPr lang="en-US" sz="3200" dirty="0"/>
              <a:t>then decided to take the detainees into Australia’s migration zone instead of to India. The detainees remained aboard the Australian vessel until 27 July 2014, when they were taken to the </a:t>
            </a:r>
            <a:r>
              <a:rPr lang="en-US" sz="3200" dirty="0" err="1"/>
              <a:t>Cocos</a:t>
            </a:r>
            <a:r>
              <a:rPr lang="en-US" sz="3200" dirty="0"/>
              <a:t> (Keeling) </a:t>
            </a:r>
            <a:r>
              <a:rPr lang="en-US" sz="3200" dirty="0" smtClean="0"/>
              <a:t>Islands and detained under the </a:t>
            </a:r>
            <a:r>
              <a:rPr lang="en-US" sz="3200" i="1" dirty="0"/>
              <a:t>Migration Act </a:t>
            </a:r>
            <a:r>
              <a:rPr lang="en-US" sz="3200" dirty="0"/>
              <a:t>1958 (</a:t>
            </a:r>
            <a:r>
              <a:rPr lang="en-US" sz="3200" dirty="0" err="1"/>
              <a:t>Cth</a:t>
            </a:r>
            <a:r>
              <a:rPr lang="en-US" sz="3200" dirty="0"/>
              <a:t>). </a:t>
            </a:r>
            <a:r>
              <a:rPr lang="en-US" sz="3200" dirty="0" smtClean="0"/>
              <a:t> </a:t>
            </a:r>
            <a:endParaRPr lang="en-AU" sz="3200" dirty="0"/>
          </a:p>
          <a:p>
            <a:endParaRPr lang="en-US" dirty="0"/>
          </a:p>
        </p:txBody>
      </p:sp>
    </p:spTree>
    <p:extLst>
      <p:ext uri="{BB962C8B-B14F-4D97-AF65-F5344CB8AC3E}">
        <p14:creationId xmlns:p14="http://schemas.microsoft.com/office/powerpoint/2010/main" val="3906892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Plaintiff's Arguments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the </a:t>
            </a:r>
            <a:r>
              <a:rPr lang="en-US" dirty="0" smtClean="0"/>
              <a:t>power to </a:t>
            </a:r>
            <a:r>
              <a:rPr lang="en-US" dirty="0"/>
              <a:t>take conferred by s. 72(4) of the </a:t>
            </a:r>
            <a:r>
              <a:rPr lang="en-US" dirty="0" smtClean="0"/>
              <a:t>MPA </a:t>
            </a:r>
            <a:r>
              <a:rPr lang="en-US" dirty="0"/>
              <a:t>was constrained such that the places to which the plaintiff could lawfully be taken were confined to places to which the plaintiff could be taken consistently with Australia's non-refoulement obligations </a:t>
            </a:r>
            <a:r>
              <a:rPr lang="en-US" i="1" dirty="0" smtClean="0"/>
              <a:t>“</a:t>
            </a:r>
            <a:endParaRPr lang="en-US" dirty="0"/>
          </a:p>
          <a:p>
            <a:r>
              <a:rPr lang="en-US" dirty="0" smtClean="0"/>
              <a:t>”An </a:t>
            </a:r>
            <a:r>
              <a:rPr lang="en-US" dirty="0"/>
              <a:t>executive power to prevent non-citizens entering Australia, absent statutory authority, does not exist; if it did exist, it was abrogated by the MPA; and even if it did exist and was not abrogated, that power is subject to constraints that have been infringed in the current matter. </a:t>
            </a:r>
            <a:r>
              <a:rPr lang="en-US" dirty="0" smtClean="0"/>
              <a:t>“ ([5])</a:t>
            </a:r>
            <a:endParaRPr lang="en-US" dirty="0"/>
          </a:p>
          <a:p>
            <a:pPr marL="0" indent="0">
              <a:buNone/>
            </a:pPr>
            <a:endParaRPr lang="en-US" dirty="0" smtClean="0"/>
          </a:p>
        </p:txBody>
      </p:sp>
    </p:spTree>
    <p:extLst>
      <p:ext uri="{BB962C8B-B14F-4D97-AF65-F5344CB8AC3E}">
        <p14:creationId xmlns:p14="http://schemas.microsoft.com/office/powerpoint/2010/main" val="245248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UNHCR argument (granted limited leave </a:t>
            </a:r>
            <a:r>
              <a:rPr lang="en-US" smtClean="0"/>
              <a:t>to intervene)</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the weight of opinion at international law is that the principle of </a:t>
            </a:r>
            <a:r>
              <a:rPr lang="en-US" i="1" dirty="0"/>
              <a:t>non-refoulement, </a:t>
            </a:r>
            <a:r>
              <a:rPr lang="en-US" dirty="0"/>
              <a:t>including under Art 33(1) of the Refugee Convention applies</a:t>
            </a:r>
            <a:r>
              <a:rPr lang="en-US" b="1" dirty="0"/>
              <a:t>, wherever a State exercises jurisdiction</a:t>
            </a:r>
            <a:r>
              <a:rPr lang="en-US" dirty="0"/>
              <a:t>, and whether it is exercised </a:t>
            </a:r>
            <a:r>
              <a:rPr lang="en-US" i="1" dirty="0"/>
              <a:t>de jure </a:t>
            </a:r>
            <a:r>
              <a:rPr lang="en-US" dirty="0"/>
              <a:t>or </a:t>
            </a:r>
            <a:r>
              <a:rPr lang="en-US" i="1" dirty="0"/>
              <a:t>de facto</a:t>
            </a:r>
            <a:r>
              <a:rPr lang="en-US" i="1" dirty="0" smtClean="0"/>
              <a:t>.”  </a:t>
            </a:r>
            <a:r>
              <a:rPr lang="en-US" dirty="0" smtClean="0"/>
              <a:t>([ 26]) [emphasis added]</a:t>
            </a:r>
          </a:p>
          <a:p>
            <a:r>
              <a:rPr lang="en-US" dirty="0" smtClean="0"/>
              <a:t>“Australia </a:t>
            </a:r>
            <a:r>
              <a:rPr lang="en-US" dirty="0"/>
              <a:t>cannot remove a person to a country unless and until Australia is satisfied that that country is not a place where the person has a well-founded fear of persecution on one of the five Refugee Convention grounds, and has satisfied itself that the country - at a minimum -will afford the person protection against </a:t>
            </a:r>
            <a:r>
              <a:rPr lang="en-US" i="1" dirty="0"/>
              <a:t>refoulement. </a:t>
            </a:r>
            <a:r>
              <a:rPr lang="en-US" i="1" dirty="0" smtClean="0"/>
              <a:t>“ </a:t>
            </a:r>
            <a:r>
              <a:rPr lang="en-US" dirty="0" smtClean="0"/>
              <a:t>(51])</a:t>
            </a:r>
            <a:endParaRPr lang="en-US" dirty="0"/>
          </a:p>
          <a:p>
            <a:endParaRPr lang="en-US" dirty="0"/>
          </a:p>
        </p:txBody>
      </p:sp>
    </p:spTree>
    <p:extLst>
      <p:ext uri="{BB962C8B-B14F-4D97-AF65-F5344CB8AC3E}">
        <p14:creationId xmlns:p14="http://schemas.microsoft.com/office/powerpoint/2010/main" val="31378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2753"/>
            <a:ext cx="8991600" cy="1410447"/>
          </a:xfrm>
        </p:spPr>
        <p:txBody>
          <a:bodyPr>
            <a:normAutofit/>
          </a:bodyPr>
          <a:lstStyle/>
          <a:p>
            <a:r>
              <a:rPr lang="en-US" sz="3200" dirty="0"/>
              <a:t>B</a:t>
            </a:r>
            <a:r>
              <a:rPr lang="en-US" sz="3200" dirty="0" smtClean="0"/>
              <a:t>asic legal structure in relation to asylum seekers entering Australia</a:t>
            </a:r>
            <a:endParaRPr lang="en-US" sz="3200" dirty="0"/>
          </a:p>
        </p:txBody>
      </p:sp>
      <p:sp>
        <p:nvSpPr>
          <p:cNvPr id="3" name="Content Placeholder 2"/>
          <p:cNvSpPr>
            <a:spLocks noGrp="1"/>
          </p:cNvSpPr>
          <p:nvPr>
            <p:ph idx="1"/>
          </p:nvPr>
        </p:nvSpPr>
        <p:spPr>
          <a:xfrm>
            <a:off x="593196" y="1845733"/>
            <a:ext cx="7738003" cy="4741334"/>
          </a:xfrm>
        </p:spPr>
        <p:txBody>
          <a:bodyPr>
            <a:normAutofit fontScale="25000" lnSpcReduction="20000"/>
          </a:bodyPr>
          <a:lstStyle/>
          <a:p>
            <a:pPr marL="0" indent="0">
              <a:buNone/>
            </a:pPr>
            <a:endParaRPr lang="en-US" dirty="0" smtClean="0"/>
          </a:p>
          <a:p>
            <a:r>
              <a:rPr lang="en-US" sz="8000" dirty="0" smtClean="0"/>
              <a:t>Key aspects of the Refugees’ Convention incorporated into Australian domestic law, including the Art 1A and 1F</a:t>
            </a:r>
          </a:p>
          <a:p>
            <a:r>
              <a:rPr lang="en-US" sz="8000" dirty="0" smtClean="0"/>
              <a:t>Entire asylum process (and all migration processes)  regulated by statute, in detail</a:t>
            </a:r>
          </a:p>
          <a:p>
            <a:r>
              <a:rPr lang="en-US" sz="8000" dirty="0" smtClean="0"/>
              <a:t>Since 1992, basic legal division between ‘lawful’ and ‘unlawful’ non citizens, based on the possession of a valid visa. All nationals of other states, except New Zealanders, must obtain a visa before entry.</a:t>
            </a:r>
          </a:p>
          <a:p>
            <a:r>
              <a:rPr lang="en-US" sz="8000" dirty="0"/>
              <a:t>‘Protection visas’ available onshore by application, containing Art 1A as a criterion for the grant of a visa</a:t>
            </a:r>
          </a:p>
          <a:p>
            <a:r>
              <a:rPr lang="en-US" sz="8000" dirty="0" smtClean="0"/>
              <a:t>Mandatory detention for unlawful non citizens, with discretionary exceptions. Mandatory removal obligations in respect of people who have failed the visa application process</a:t>
            </a:r>
            <a:endParaRPr lang="en-US" sz="8000" dirty="0"/>
          </a:p>
        </p:txBody>
      </p:sp>
    </p:spTree>
    <p:extLst>
      <p:ext uri="{BB962C8B-B14F-4D97-AF65-F5344CB8AC3E}">
        <p14:creationId xmlns:p14="http://schemas.microsoft.com/office/powerpoint/2010/main" val="335947161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a:bodyPr>
          <a:lstStyle/>
          <a:p>
            <a:r>
              <a:rPr lang="en-US" dirty="0" smtClean="0"/>
              <a:t>Commonwealth argument</a:t>
            </a:r>
            <a:endParaRPr lang="en-US" dirty="0"/>
          </a:p>
        </p:txBody>
      </p:sp>
      <p:sp>
        <p:nvSpPr>
          <p:cNvPr id="3" name="Content Placeholder 2"/>
          <p:cNvSpPr>
            <a:spLocks noGrp="1"/>
          </p:cNvSpPr>
          <p:nvPr>
            <p:ph idx="1"/>
          </p:nvPr>
        </p:nvSpPr>
        <p:spPr>
          <a:xfrm>
            <a:off x="457200" y="1947333"/>
            <a:ext cx="7806267" cy="4178830"/>
          </a:xfrm>
        </p:spPr>
        <p:txBody>
          <a:bodyPr>
            <a:noAutofit/>
          </a:bodyPr>
          <a:lstStyle/>
          <a:p>
            <a:r>
              <a:rPr lang="en-US" sz="2800" dirty="0" smtClean="0"/>
              <a:t>Section </a:t>
            </a:r>
            <a:r>
              <a:rPr lang="en-US" sz="2800" dirty="0"/>
              <a:t>72(4) is not limited by reference to whether the domestic law of the place to which the person is taken implements or confers the benefit of the "non-refoulement obligations" (][9]) </a:t>
            </a:r>
          </a:p>
          <a:p>
            <a:r>
              <a:rPr lang="en-US" sz="2800" dirty="0"/>
              <a:t>Also puts an argument squarely based on the </a:t>
            </a:r>
            <a:r>
              <a:rPr lang="en-US" sz="2800" i="1" dirty="0"/>
              <a:t>Tampa</a:t>
            </a:r>
            <a:r>
              <a:rPr lang="en-US" sz="2800" dirty="0"/>
              <a:t> decision in the Full Federal Court ( </a:t>
            </a:r>
            <a:r>
              <a:rPr lang="en-US" sz="2800" i="1" dirty="0"/>
              <a:t>Tampa</a:t>
            </a:r>
            <a:r>
              <a:rPr lang="en-US" sz="2800" dirty="0"/>
              <a:t> never went to the High Court) about the federal government's executive power under s 61 of the Australia Constitution</a:t>
            </a:r>
          </a:p>
        </p:txBody>
      </p:sp>
    </p:spTree>
    <p:extLst>
      <p:ext uri="{BB962C8B-B14F-4D97-AF65-F5344CB8AC3E}">
        <p14:creationId xmlns:p14="http://schemas.microsoft.com/office/powerpoint/2010/main" val="1066975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Commonwealth argument #2</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t>
            </a:r>
            <a:r>
              <a:rPr lang="en-US" sz="3200" dirty="0"/>
              <a:t>The Commonwealth Executive had power to prevent the Indian vessel and the persons on board from entering Australian territorial waters, including by boarding and detaining the vessel. Once detained, in circumstances where the vessel was no longer seaworthy, it was necessary, to make the exclusion effective, to take the persons from the vessel to a place outside Australia. That was done by attempting to take the persons to the place from which that vessel had departed. “ ([</a:t>
            </a:r>
            <a:r>
              <a:rPr lang="en-US" sz="3200" dirty="0" smtClean="0"/>
              <a:t>74]</a:t>
            </a:r>
            <a:r>
              <a:rPr lang="en-US" sz="3200" dirty="0"/>
              <a:t>)</a:t>
            </a:r>
          </a:p>
          <a:p>
            <a:endParaRPr lang="en-US" dirty="0"/>
          </a:p>
        </p:txBody>
      </p:sp>
    </p:spTree>
    <p:extLst>
      <p:ext uri="{BB962C8B-B14F-4D97-AF65-F5344CB8AC3E}">
        <p14:creationId xmlns:p14="http://schemas.microsoft.com/office/powerpoint/2010/main" val="568342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574800"/>
          </a:xfrm>
        </p:spPr>
        <p:txBody>
          <a:bodyPr>
            <a:normAutofit/>
          </a:bodyPr>
          <a:lstStyle/>
          <a:p>
            <a:r>
              <a:rPr lang="en-US" dirty="0" smtClean="0"/>
              <a:t>Government reaction to CPFC and other proposed further legislative changes</a:t>
            </a:r>
            <a:endParaRPr lang="en-US" dirty="0"/>
          </a:p>
        </p:txBody>
      </p:sp>
      <p:sp>
        <p:nvSpPr>
          <p:cNvPr id="3" name="Content Placeholder 2"/>
          <p:cNvSpPr>
            <a:spLocks noGrp="1"/>
          </p:cNvSpPr>
          <p:nvPr>
            <p:ph idx="1"/>
          </p:nvPr>
        </p:nvSpPr>
        <p:spPr>
          <a:xfrm>
            <a:off x="457200" y="1860036"/>
            <a:ext cx="8229600" cy="4021361"/>
          </a:xfrm>
        </p:spPr>
        <p:txBody>
          <a:bodyPr>
            <a:normAutofit fontScale="92500" lnSpcReduction="20000"/>
          </a:bodyPr>
          <a:lstStyle/>
          <a:p>
            <a:r>
              <a:rPr lang="en-US" sz="3600" i="1" dirty="0"/>
              <a:t>Migration and Maritime Powers Legislation Amendment (Resolving the Asylum Legacy Caseload) Bill </a:t>
            </a:r>
            <a:r>
              <a:rPr lang="en-US" sz="3600" i="1" dirty="0" smtClean="0"/>
              <a:t>2014</a:t>
            </a:r>
          </a:p>
          <a:p>
            <a:r>
              <a:rPr lang="en-AU" sz="3600" dirty="0"/>
              <a:t>Second Reading Speech date: 25 September </a:t>
            </a:r>
            <a:r>
              <a:rPr lang="en-AU" sz="3600" dirty="0" smtClean="0"/>
              <a:t>2014</a:t>
            </a:r>
          </a:p>
          <a:p>
            <a:r>
              <a:rPr lang="en-AU" sz="3600" dirty="0" smtClean="0"/>
              <a:t>This Bill proposes substantial amendments to both the Maritime Powers Act and the Migration Act</a:t>
            </a:r>
            <a:endParaRPr lang="en-AU" sz="3600" dirty="0"/>
          </a:p>
          <a:p>
            <a:endParaRPr lang="en-AU" dirty="0"/>
          </a:p>
          <a:p>
            <a:endParaRPr lang="en-US" dirty="0"/>
          </a:p>
        </p:txBody>
      </p:sp>
    </p:spTree>
    <p:extLst>
      <p:ext uri="{BB962C8B-B14F-4D97-AF65-F5344CB8AC3E}">
        <p14:creationId xmlns:p14="http://schemas.microsoft.com/office/powerpoint/2010/main" val="398889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changes, relevant to this topic</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The perceived importance of this legislation can be seen through the </a:t>
            </a:r>
            <a:r>
              <a:rPr lang="en-AU" sz="4000" dirty="0" smtClean="0"/>
              <a:t>explanatory </a:t>
            </a:r>
            <a:r>
              <a:rPr lang="en-AU" sz="4000" dirty="0"/>
              <a:t>memorandum (some 251 pages long) </a:t>
            </a:r>
            <a:r>
              <a:rPr lang="en-AU" sz="4000" dirty="0" smtClean="0"/>
              <a:t>which states </a:t>
            </a:r>
            <a:r>
              <a:rPr lang="en-AU" sz="4000" dirty="0"/>
              <a:t>that the Bill ‘</a:t>
            </a:r>
            <a:r>
              <a:rPr lang="en-AU" sz="4000" i="1" dirty="0"/>
              <a:t>fundamentally changes Australia’s approach to managing asylum </a:t>
            </a:r>
            <a:r>
              <a:rPr lang="en-AU" sz="4000" i="1" dirty="0" smtClean="0"/>
              <a:t>seekers</a:t>
            </a:r>
            <a:r>
              <a:rPr lang="en-AU" dirty="0" smtClean="0"/>
              <a:t>”</a:t>
            </a:r>
            <a:endParaRPr lang="en-US" dirty="0"/>
          </a:p>
        </p:txBody>
      </p:sp>
    </p:spTree>
    <p:extLst>
      <p:ext uri="{BB962C8B-B14F-4D97-AF65-F5344CB8AC3E}">
        <p14:creationId xmlns:p14="http://schemas.microsoft.com/office/powerpoint/2010/main" val="2067501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changes to the Maritime Powers Act #1</a:t>
            </a:r>
            <a:endParaRPr lang="en-US" dirty="0"/>
          </a:p>
        </p:txBody>
      </p:sp>
      <p:sp>
        <p:nvSpPr>
          <p:cNvPr id="3" name="Content Placeholder 2"/>
          <p:cNvSpPr>
            <a:spLocks noGrp="1"/>
          </p:cNvSpPr>
          <p:nvPr>
            <p:ph idx="1"/>
          </p:nvPr>
        </p:nvSpPr>
        <p:spPr>
          <a:xfrm>
            <a:off x="779463" y="1949823"/>
            <a:ext cx="7583488" cy="4434043"/>
          </a:xfrm>
        </p:spPr>
        <p:txBody>
          <a:bodyPr>
            <a:normAutofit fontScale="92500" lnSpcReduction="20000"/>
          </a:bodyPr>
          <a:lstStyle/>
          <a:p>
            <a:r>
              <a:rPr lang="en-AU" dirty="0" smtClean="0"/>
              <a:t>Maritime </a:t>
            </a:r>
            <a:r>
              <a:rPr lang="en-AU" dirty="0"/>
              <a:t>powers may be exercised </a:t>
            </a:r>
            <a:r>
              <a:rPr lang="en-AU" dirty="0" smtClean="0"/>
              <a:t>in and outside Australia if </a:t>
            </a:r>
            <a:r>
              <a:rPr lang="en-AU" dirty="0"/>
              <a:t>the Minister administering the Maritime Powers Act has determined this should be the case</a:t>
            </a:r>
            <a:r>
              <a:rPr lang="en-AU" dirty="0" smtClean="0">
                <a:effectLst/>
              </a:rPr>
              <a:t> . People and vessels can be detained and moved to another country, a place “just outside” a country, or to a place that is “not a country” (like another vessel?).</a:t>
            </a:r>
          </a:p>
          <a:p>
            <a:r>
              <a:rPr lang="en-AU" dirty="0" smtClean="0"/>
              <a:t>There does not need to be any “arrangement” in place about the reception of vessels or people with the country to which the vessels or people are taken.</a:t>
            </a:r>
            <a:r>
              <a:rPr lang="en-AU" dirty="0"/>
              <a:t> </a:t>
            </a:r>
            <a:r>
              <a:rPr lang="en-AU" dirty="0" smtClean="0"/>
              <a:t>Rules </a:t>
            </a:r>
            <a:r>
              <a:rPr lang="en-AU" dirty="0"/>
              <a:t>of natural justice do not </a:t>
            </a:r>
            <a:r>
              <a:rPr lang="en-AU" dirty="0" smtClean="0"/>
              <a:t>generally apply </a:t>
            </a:r>
          </a:p>
          <a:p>
            <a:r>
              <a:rPr lang="en-AU" sz="2600" b="1" dirty="0" smtClean="0"/>
              <a:t>The exercise of most of these powers </a:t>
            </a:r>
            <a:r>
              <a:rPr lang="en-AU" sz="2600" b="1" dirty="0"/>
              <a:t>cannot be invalidated because a court considers there has been a failure to consider, properly consider, or comply with Australia‘s international obligations, or the international obligations or domestic law of any other country</a:t>
            </a:r>
            <a:r>
              <a:rPr lang="en-AU" sz="2600" b="1" dirty="0" smtClean="0">
                <a:effectLst/>
              </a:rPr>
              <a:t> </a:t>
            </a:r>
            <a:endParaRPr lang="en-US" sz="2600" b="1" dirty="0"/>
          </a:p>
        </p:txBody>
      </p:sp>
    </p:spTree>
    <p:extLst>
      <p:ext uri="{BB962C8B-B14F-4D97-AF65-F5344CB8AC3E}">
        <p14:creationId xmlns:p14="http://schemas.microsoft.com/office/powerpoint/2010/main" val="1320844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changes to the Maritime Powers Act #2</a:t>
            </a:r>
            <a:endParaRPr lang="en-US" dirty="0"/>
          </a:p>
        </p:txBody>
      </p:sp>
      <p:sp>
        <p:nvSpPr>
          <p:cNvPr id="3" name="Content Placeholder 2"/>
          <p:cNvSpPr>
            <a:spLocks noGrp="1"/>
          </p:cNvSpPr>
          <p:nvPr>
            <p:ph idx="1"/>
          </p:nvPr>
        </p:nvSpPr>
        <p:spPr/>
        <p:txBody>
          <a:bodyPr>
            <a:normAutofit lnSpcReduction="10000"/>
          </a:bodyPr>
          <a:lstStyle/>
          <a:p>
            <a:r>
              <a:rPr lang="en-AU" dirty="0"/>
              <a:t>S</a:t>
            </a:r>
            <a:r>
              <a:rPr lang="en-AU" dirty="0" smtClean="0"/>
              <a:t>ection 72 </a:t>
            </a:r>
            <a:r>
              <a:rPr lang="en-AU" dirty="0"/>
              <a:t>powers (and a range of related provisions) </a:t>
            </a:r>
            <a:r>
              <a:rPr lang="en-AU" b="1" dirty="0"/>
              <a:t>operate in their own righ</a:t>
            </a:r>
            <a:r>
              <a:rPr lang="en-AU" dirty="0"/>
              <a:t>t, and that there is no implication to be drawn from the Migration Act, particularly from the existence of the regional processing provisions</a:t>
            </a:r>
            <a:r>
              <a:rPr lang="en-AU" dirty="0" smtClean="0">
                <a:effectLst/>
              </a:rPr>
              <a:t> </a:t>
            </a:r>
          </a:p>
          <a:p>
            <a:r>
              <a:rPr lang="en-AU" dirty="0"/>
              <a:t>D</a:t>
            </a:r>
            <a:r>
              <a:rPr lang="en-AU" dirty="0" smtClean="0"/>
              <a:t>ecisions </a:t>
            </a:r>
            <a:r>
              <a:rPr lang="en-AU" dirty="0"/>
              <a:t>relating to </a:t>
            </a:r>
            <a:r>
              <a:rPr lang="en-AU" dirty="0" smtClean="0"/>
              <a:t>“operational matters” </a:t>
            </a:r>
            <a:r>
              <a:rPr lang="en-AU" b="1" dirty="0"/>
              <a:t>cannot be subjected to </a:t>
            </a:r>
            <a:r>
              <a:rPr lang="en-AU" b="1" dirty="0" smtClean="0"/>
              <a:t>statutory judicial review</a:t>
            </a:r>
            <a:r>
              <a:rPr lang="en-AU" dirty="0" smtClean="0"/>
              <a:t> provisions under Australian law</a:t>
            </a:r>
          </a:p>
          <a:p>
            <a:r>
              <a:rPr lang="en-AU" dirty="0" smtClean="0"/>
              <a:t>Note, the Parliament is unable to exclude the High Court’s jurisdiction under s 75 of the Constitution, but can exclude the jurisdiction of the federal courts, because they are statutory courts.</a:t>
            </a:r>
            <a:endParaRPr lang="en-US" dirty="0"/>
          </a:p>
        </p:txBody>
      </p:sp>
    </p:spTree>
    <p:extLst>
      <p:ext uri="{BB962C8B-B14F-4D97-AF65-F5344CB8AC3E}">
        <p14:creationId xmlns:p14="http://schemas.microsoft.com/office/powerpoint/2010/main" val="658403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changes to the Migration Act #1</a:t>
            </a:r>
            <a:endParaRPr lang="en-US" dirty="0"/>
          </a:p>
        </p:txBody>
      </p:sp>
      <p:sp>
        <p:nvSpPr>
          <p:cNvPr id="3" name="Content Placeholder 2"/>
          <p:cNvSpPr>
            <a:spLocks noGrp="1"/>
          </p:cNvSpPr>
          <p:nvPr>
            <p:ph idx="1"/>
          </p:nvPr>
        </p:nvSpPr>
        <p:spPr/>
        <p:txBody>
          <a:bodyPr>
            <a:normAutofit lnSpcReduction="10000"/>
          </a:bodyPr>
          <a:lstStyle/>
          <a:p>
            <a:r>
              <a:rPr lang="en-AU" dirty="0" smtClean="0"/>
              <a:t>create </a:t>
            </a:r>
            <a:r>
              <a:rPr lang="en-AU" dirty="0"/>
              <a:t>a new fast track assessment process and </a:t>
            </a:r>
            <a:r>
              <a:rPr lang="en-AU" dirty="0" smtClean="0"/>
              <a:t>remove access </a:t>
            </a:r>
            <a:r>
              <a:rPr lang="en-AU" dirty="0"/>
              <a:t>to the Refugee Review Tribunal (RRT) for fast track applicants, who are defined as unauthorised maritime arrivals (UMAs) who entered Australia on or after 13 August 2012 and made a valid application for a protection visa</a:t>
            </a:r>
            <a:r>
              <a:rPr lang="en-AU" dirty="0" smtClean="0">
                <a:effectLst/>
              </a:rPr>
              <a:t> (retrospective)</a:t>
            </a:r>
          </a:p>
          <a:p>
            <a:r>
              <a:rPr lang="en-AU" dirty="0"/>
              <a:t>require the Minister to refer fast track reviewable decisions to the Immigration Assessment Authority (IAA) which will conduct a limited merits review on the papers and </a:t>
            </a:r>
            <a:r>
              <a:rPr lang="en-AU" dirty="0" smtClean="0"/>
              <a:t>either affirm </a:t>
            </a:r>
            <a:r>
              <a:rPr lang="en-AU" dirty="0"/>
              <a:t>the fast track reviewable or remit the decision for reconsideration in accordance with prescribed directions or recommendations</a:t>
            </a:r>
            <a:r>
              <a:rPr lang="en-AU" dirty="0" smtClean="0">
                <a:effectLst/>
              </a:rPr>
              <a:t> (IAA to be located within RRT)</a:t>
            </a:r>
          </a:p>
          <a:p>
            <a:endParaRPr lang="en-US" dirty="0"/>
          </a:p>
        </p:txBody>
      </p:sp>
    </p:spTree>
    <p:extLst>
      <p:ext uri="{BB962C8B-B14F-4D97-AF65-F5344CB8AC3E}">
        <p14:creationId xmlns:p14="http://schemas.microsoft.com/office/powerpoint/2010/main" val="1532535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changes to the Migration Act #2</a:t>
            </a:r>
            <a:endParaRPr lang="en-US" dirty="0"/>
          </a:p>
        </p:txBody>
      </p:sp>
      <p:sp>
        <p:nvSpPr>
          <p:cNvPr id="3" name="Content Placeholder 2"/>
          <p:cNvSpPr>
            <a:spLocks noGrp="1"/>
          </p:cNvSpPr>
          <p:nvPr>
            <p:ph idx="1"/>
          </p:nvPr>
        </p:nvSpPr>
        <p:spPr/>
        <p:txBody>
          <a:bodyPr>
            <a:normAutofit fontScale="92500" lnSpcReduction="20000"/>
          </a:bodyPr>
          <a:lstStyle/>
          <a:p>
            <a:pPr lvl="0"/>
            <a:r>
              <a:rPr lang="en-AU" sz="2800" dirty="0"/>
              <a:t>clarify the availability of the removal powers independent of assessments of Australia’s </a:t>
            </a:r>
            <a:r>
              <a:rPr lang="en-AU" sz="2800" i="1" dirty="0"/>
              <a:t>non-</a:t>
            </a:r>
            <a:r>
              <a:rPr lang="en-AU" sz="2800" i="1" dirty="0" err="1"/>
              <a:t>refoulement</a:t>
            </a:r>
            <a:r>
              <a:rPr lang="en-AU" sz="2800" i="1" dirty="0"/>
              <a:t> </a:t>
            </a:r>
            <a:r>
              <a:rPr lang="en-AU" sz="2800" dirty="0"/>
              <a:t>obligations;</a:t>
            </a:r>
          </a:p>
          <a:p>
            <a:r>
              <a:rPr lang="en-AU" sz="2800" dirty="0" smtClean="0"/>
              <a:t>clarify</a:t>
            </a:r>
            <a:r>
              <a:rPr lang="en-AU" sz="2800" dirty="0"/>
              <a:t>, with retrospective effect, that children born to unauthorised maritime arrivals </a:t>
            </a:r>
            <a:r>
              <a:rPr lang="en-AU" sz="2800" dirty="0" smtClean="0"/>
              <a:t>and “transitory persons” under </a:t>
            </a:r>
            <a:r>
              <a:rPr lang="en-AU" sz="2800" dirty="0"/>
              <a:t>the Migration Act either in Australia or in a regional processing country are also UMAs </a:t>
            </a:r>
            <a:r>
              <a:rPr lang="en-AU" sz="2800" dirty="0" smtClean="0"/>
              <a:t>or transitory persons for </a:t>
            </a:r>
            <a:r>
              <a:rPr lang="en-AU" sz="2800" dirty="0"/>
              <a:t>the purposes of the Migration Act</a:t>
            </a:r>
            <a:r>
              <a:rPr lang="en-AU" sz="2800" dirty="0" smtClean="0">
                <a:effectLst/>
              </a:rPr>
              <a:t> . Retrospectively invalidate, subject to personal Ministerial power,  visa applications on behalf of such children.</a:t>
            </a:r>
          </a:p>
          <a:p>
            <a:endParaRPr lang="en-AU" dirty="0" smtClean="0">
              <a:effectLst/>
            </a:endParaRPr>
          </a:p>
          <a:p>
            <a:endParaRPr lang="en-AU" dirty="0" smtClean="0">
              <a:effectLst/>
            </a:endParaRPr>
          </a:p>
          <a:p>
            <a:endParaRPr lang="en-AU" dirty="0" smtClean="0">
              <a:effectLst/>
            </a:endParaRPr>
          </a:p>
          <a:p>
            <a:endParaRPr lang="en-US" dirty="0"/>
          </a:p>
        </p:txBody>
      </p:sp>
    </p:spTree>
    <p:extLst>
      <p:ext uri="{BB962C8B-B14F-4D97-AF65-F5344CB8AC3E}">
        <p14:creationId xmlns:p14="http://schemas.microsoft.com/office/powerpoint/2010/main" val="2211424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changes to the Migration Act #3</a:t>
            </a:r>
            <a:endParaRPr lang="en-US" dirty="0"/>
          </a:p>
        </p:txBody>
      </p:sp>
      <p:sp>
        <p:nvSpPr>
          <p:cNvPr id="3" name="Content Placeholder 2"/>
          <p:cNvSpPr>
            <a:spLocks noGrp="1"/>
          </p:cNvSpPr>
          <p:nvPr>
            <p:ph idx="1"/>
          </p:nvPr>
        </p:nvSpPr>
        <p:spPr/>
        <p:txBody>
          <a:bodyPr>
            <a:normAutofit fontScale="85000" lnSpcReduction="10000"/>
          </a:bodyPr>
          <a:lstStyle/>
          <a:p>
            <a:pPr lvl="0"/>
            <a:r>
              <a:rPr lang="en-AU" sz="3200" dirty="0" smtClean="0"/>
              <a:t>Government can  place </a:t>
            </a:r>
            <a:r>
              <a:rPr lang="en-AU" sz="3200" dirty="0"/>
              <a:t>a statutory limit on the number of protection visas granted in a programme </a:t>
            </a:r>
            <a:r>
              <a:rPr lang="en-AU" sz="3200" dirty="0" smtClean="0"/>
              <a:t>year.</a:t>
            </a:r>
          </a:p>
          <a:p>
            <a:pPr lvl="0"/>
            <a:r>
              <a:rPr lang="en-AU" sz="3200" dirty="0" smtClean="0"/>
              <a:t>Repeal the current requirement </a:t>
            </a:r>
            <a:r>
              <a:rPr lang="en-AU" sz="3200" dirty="0"/>
              <a:t>f</a:t>
            </a:r>
            <a:r>
              <a:rPr lang="en-AU" sz="3200" dirty="0" smtClean="0"/>
              <a:t>or  applications </a:t>
            </a:r>
            <a:r>
              <a:rPr lang="en-AU" sz="3200" dirty="0"/>
              <a:t>for protection visas to be decided in 90 days </a:t>
            </a:r>
            <a:endParaRPr lang="en-AU" sz="3200" dirty="0" smtClean="0"/>
          </a:p>
          <a:p>
            <a:pPr lvl="0"/>
            <a:r>
              <a:rPr lang="en-AU" sz="3200" dirty="0" smtClean="0"/>
              <a:t>Reintroduce </a:t>
            </a:r>
            <a:r>
              <a:rPr lang="en-AU" sz="3200" dirty="0"/>
              <a:t>t</a:t>
            </a:r>
            <a:r>
              <a:rPr lang="en-AU" sz="3200" dirty="0" smtClean="0"/>
              <a:t>emporary protection visas, and convert, retrospectively,  existing applications for permanent protection to application for temporary protection</a:t>
            </a:r>
            <a:endParaRPr lang="en-AU" sz="3200" dirty="0"/>
          </a:p>
          <a:p>
            <a:endParaRPr lang="en-US" dirty="0"/>
          </a:p>
        </p:txBody>
      </p:sp>
    </p:spTree>
    <p:extLst>
      <p:ext uri="{BB962C8B-B14F-4D97-AF65-F5344CB8AC3E}">
        <p14:creationId xmlns:p14="http://schemas.microsoft.com/office/powerpoint/2010/main" val="137651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changes to the Migration </a:t>
            </a:r>
            <a:r>
              <a:rPr lang="en-US" dirty="0" smtClean="0"/>
              <a:t>Act#4 </a:t>
            </a:r>
            <a:endParaRPr lang="en-US" dirty="0"/>
          </a:p>
        </p:txBody>
      </p:sp>
      <p:sp>
        <p:nvSpPr>
          <p:cNvPr id="3" name="Content Placeholder 2"/>
          <p:cNvSpPr>
            <a:spLocks noGrp="1"/>
          </p:cNvSpPr>
          <p:nvPr>
            <p:ph idx="1"/>
          </p:nvPr>
        </p:nvSpPr>
        <p:spPr/>
        <p:txBody>
          <a:bodyPr>
            <a:noAutofit/>
          </a:bodyPr>
          <a:lstStyle/>
          <a:p>
            <a:r>
              <a:rPr lang="en-US" sz="2800" dirty="0" smtClean="0"/>
              <a:t>Reference to the Refugees Convention in the criteria for a protection visa are to be </a:t>
            </a:r>
            <a:r>
              <a:rPr lang="en-US" sz="2800" b="1" dirty="0" smtClean="0"/>
              <a:t>removed</a:t>
            </a:r>
            <a:r>
              <a:rPr lang="en-US" sz="2800" dirty="0" smtClean="0"/>
              <a:t>.</a:t>
            </a:r>
          </a:p>
          <a:p>
            <a:r>
              <a:rPr lang="en-US" sz="2800" dirty="0" smtClean="0"/>
              <a:t>Most other references to the Refugees Convention in the Act also removed.</a:t>
            </a:r>
          </a:p>
          <a:p>
            <a:r>
              <a:rPr lang="en-US" sz="2800" dirty="0" smtClean="0"/>
              <a:t>The entire definition of who is a “refugee” and the basis for it, are to be </a:t>
            </a:r>
            <a:r>
              <a:rPr lang="en-US" sz="2800" b="1" dirty="0" smtClean="0"/>
              <a:t>defined in the statute</a:t>
            </a:r>
            <a:r>
              <a:rPr lang="en-US" sz="2800" dirty="0" smtClean="0"/>
              <a:t>, not necessarily consistently with the Convention and Convention jurisprudence</a:t>
            </a:r>
            <a:endParaRPr lang="en-US" sz="2800" dirty="0"/>
          </a:p>
        </p:txBody>
      </p:sp>
    </p:spTree>
    <p:extLst>
      <p:ext uri="{BB962C8B-B14F-4D97-AF65-F5344CB8AC3E}">
        <p14:creationId xmlns:p14="http://schemas.microsoft.com/office/powerpoint/2010/main" val="370064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history of Australian offshore processing</a:t>
            </a:r>
            <a:endParaRPr lang="en-US" dirty="0"/>
          </a:p>
        </p:txBody>
      </p:sp>
      <p:sp>
        <p:nvSpPr>
          <p:cNvPr id="3" name="Content Placeholder 2"/>
          <p:cNvSpPr>
            <a:spLocks noGrp="1"/>
          </p:cNvSpPr>
          <p:nvPr>
            <p:ph idx="1"/>
          </p:nvPr>
        </p:nvSpPr>
        <p:spPr/>
        <p:txBody>
          <a:bodyPr>
            <a:normAutofit fontScale="40000" lnSpcReduction="20000"/>
          </a:bodyPr>
          <a:lstStyle/>
          <a:p>
            <a:r>
              <a:rPr lang="en-US" sz="4400" dirty="0" smtClean="0"/>
              <a:t>Offhsore processing (since Sept 2001, after the </a:t>
            </a:r>
            <a:r>
              <a:rPr lang="en-US" sz="4400" i="1" dirty="0" smtClean="0"/>
              <a:t>Tampa</a:t>
            </a:r>
            <a:r>
              <a:rPr lang="en-US" sz="4400" dirty="0" smtClean="0"/>
              <a:t> case) formed part of the federal government's policies on asylum seekers.</a:t>
            </a:r>
          </a:p>
          <a:p>
            <a:r>
              <a:rPr lang="en-US" sz="4400" dirty="0"/>
              <a:t>Excision of parts of Australia from the “migration zone” </a:t>
            </a:r>
            <a:r>
              <a:rPr lang="en-US" sz="4400" dirty="0" smtClean="0"/>
              <a:t>(also 2001) has </a:t>
            </a:r>
            <a:r>
              <a:rPr lang="en-US" sz="4400" dirty="0"/>
              <a:t>enabled the creation of different asylum assessment  processes for people who arrive by boat.</a:t>
            </a:r>
          </a:p>
          <a:p>
            <a:r>
              <a:rPr lang="en-US" sz="4400" dirty="0"/>
              <a:t>This was the introduction of the concept of “offshore entry person</a:t>
            </a:r>
            <a:r>
              <a:rPr lang="en-US" sz="4400" dirty="0" smtClean="0"/>
              <a:t>” – defined by reference to </a:t>
            </a:r>
            <a:r>
              <a:rPr lang="en-US" sz="4400" b="1" dirty="0" smtClean="0"/>
              <a:t>where</a:t>
            </a:r>
            <a:r>
              <a:rPr lang="en-US" sz="4400" dirty="0" smtClean="0"/>
              <a:t> people first entered Australia.</a:t>
            </a:r>
          </a:p>
          <a:p>
            <a:r>
              <a:rPr lang="en-US" sz="4400" dirty="0" smtClean="0"/>
              <a:t>The “</a:t>
            </a:r>
            <a:r>
              <a:rPr lang="en-US" sz="4400" b="1" dirty="0" smtClean="0"/>
              <a:t>offshore entry person</a:t>
            </a:r>
            <a:r>
              <a:rPr lang="en-US" sz="4400" dirty="0" smtClean="0"/>
              <a:t>” concept, and a different processing regime in Australia remained, although </a:t>
            </a:r>
            <a:r>
              <a:rPr lang="en-US" sz="4400" b="1" dirty="0" smtClean="0"/>
              <a:t>offshore processing</a:t>
            </a:r>
            <a:r>
              <a:rPr lang="en-US" sz="4400" dirty="0" smtClean="0"/>
              <a:t> (in the sense of sending people to another country for processing)  has come and gone and come again.</a:t>
            </a:r>
          </a:p>
          <a:p>
            <a:endParaRPr lang="en-US" dirty="0"/>
          </a:p>
        </p:txBody>
      </p:sp>
    </p:spTree>
    <p:extLst>
      <p:ext uri="{BB962C8B-B14F-4D97-AF65-F5344CB8AC3E}">
        <p14:creationId xmlns:p14="http://schemas.microsoft.com/office/powerpoint/2010/main" val="27187490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Subsequent policies</a:t>
            </a:r>
            <a:endParaRPr lang="en-US" dirty="0"/>
          </a:p>
        </p:txBody>
      </p:sp>
      <p:sp>
        <p:nvSpPr>
          <p:cNvPr id="3" name="Content Placeholder 2"/>
          <p:cNvSpPr>
            <a:spLocks noGrp="1"/>
          </p:cNvSpPr>
          <p:nvPr>
            <p:ph idx="1"/>
          </p:nvPr>
        </p:nvSpPr>
        <p:spPr/>
        <p:txBody>
          <a:bodyPr>
            <a:normAutofit/>
          </a:bodyPr>
          <a:lstStyle/>
          <a:p>
            <a:r>
              <a:rPr lang="en-US" dirty="0" smtClean="0"/>
              <a:t>Offshore </a:t>
            </a:r>
            <a:r>
              <a:rPr lang="en-US" dirty="0"/>
              <a:t>processing abandoned by the Rudd government in December 2007</a:t>
            </a:r>
          </a:p>
          <a:p>
            <a:r>
              <a:rPr lang="en-US" dirty="0"/>
              <a:t>First proposed reintroduction by the Gillard government in July 2010 in proposed arrangement with East Timor, and then in May 2011 through an arrangement with Malaysia, involving Malaysia taking up to 800 asylum seekers who had arrived in Australia by boat , and Australia resettling 4,000 UNCHR assessed refuges from Malaysia</a:t>
            </a:r>
          </a:p>
          <a:p>
            <a:endParaRPr lang="en-US" dirty="0"/>
          </a:p>
        </p:txBody>
      </p:sp>
    </p:spTree>
    <p:extLst>
      <p:ext uri="{BB962C8B-B14F-4D97-AF65-F5344CB8AC3E}">
        <p14:creationId xmlns:p14="http://schemas.microsoft.com/office/powerpoint/2010/main" val="17621249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 which have arisen </a:t>
            </a:r>
            <a:endParaRPr lang="en-US" dirty="0"/>
          </a:p>
        </p:txBody>
      </p:sp>
      <p:sp>
        <p:nvSpPr>
          <p:cNvPr id="3" name="Content Placeholder 2"/>
          <p:cNvSpPr>
            <a:spLocks noGrp="1"/>
          </p:cNvSpPr>
          <p:nvPr>
            <p:ph idx="1"/>
          </p:nvPr>
        </p:nvSpPr>
        <p:spPr/>
        <p:txBody>
          <a:bodyPr>
            <a:normAutofit/>
          </a:bodyPr>
          <a:lstStyle/>
          <a:p>
            <a:r>
              <a:rPr lang="en-US" dirty="0" smtClean="0"/>
              <a:t>Differential treatment of people arriving by boat from people arriving by air in terms of access to protection and to Australian courts – “non statutory processes” and “offshore entry persons” (</a:t>
            </a:r>
            <a:r>
              <a:rPr lang="en-US" i="1" dirty="0" smtClean="0"/>
              <a:t>Plaintiff  M 61</a:t>
            </a:r>
            <a:r>
              <a:rPr lang="en-US" dirty="0" smtClean="0"/>
              <a:t>)</a:t>
            </a:r>
          </a:p>
          <a:p>
            <a:r>
              <a:rPr lang="en-US" dirty="0" smtClean="0"/>
              <a:t>Proposed removal of people from Australian territory for offshore processing and detention (</a:t>
            </a:r>
            <a:r>
              <a:rPr lang="en-US" i="1" dirty="0" smtClean="0"/>
              <a:t>Plaintiff M 70</a:t>
            </a:r>
            <a:r>
              <a:rPr lang="en-US" dirty="0" smtClean="0"/>
              <a:t>) </a:t>
            </a:r>
          </a:p>
          <a:p>
            <a:r>
              <a:rPr lang="en-US" dirty="0" smtClean="0"/>
              <a:t>Interception at </a:t>
            </a:r>
            <a:r>
              <a:rPr lang="en-US" dirty="0"/>
              <a:t>sea, powers to remove directly (or turn back</a:t>
            </a:r>
            <a:r>
              <a:rPr lang="en-US" dirty="0" smtClean="0"/>
              <a:t>) to </a:t>
            </a:r>
            <a:r>
              <a:rPr lang="en-US" dirty="0"/>
              <a:t>a third </a:t>
            </a:r>
            <a:r>
              <a:rPr lang="en-US" dirty="0" smtClean="0"/>
              <a:t>country, without any assessment,  </a:t>
            </a:r>
            <a:r>
              <a:rPr lang="en-US" dirty="0"/>
              <a:t>including one where people may claim to have a well founded fear of persecution (</a:t>
            </a:r>
            <a:r>
              <a:rPr lang="en-US" i="1" dirty="0"/>
              <a:t>Plaintiff S 169/2014, CPCF</a:t>
            </a:r>
            <a:r>
              <a:rPr lang="en-US" dirty="0"/>
              <a:t>)</a:t>
            </a:r>
          </a:p>
          <a:p>
            <a:endParaRPr lang="en-US" dirty="0"/>
          </a:p>
        </p:txBody>
      </p:sp>
    </p:spTree>
    <p:extLst>
      <p:ext uri="{BB962C8B-B14F-4D97-AF65-F5344CB8AC3E}">
        <p14:creationId xmlns:p14="http://schemas.microsoft.com/office/powerpoint/2010/main" val="12506563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High Court’s approach to these issues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Only Court with entrenched judicial supervision through s 75 of the Constitution. Proportionately , a high volume of the High Court’s workload, both original jurisdiction and appeal, is migration cases and mostly about asylum seekers</a:t>
            </a:r>
          </a:p>
          <a:p>
            <a:r>
              <a:rPr lang="en-US" dirty="0" smtClean="0"/>
              <a:t>Has developed Australian administrative law over the last decade or more principally through the migration jurisdiction. Especially in the last 5 years or so, the High Court has developed a coherent approach to the interpretation of the Migration Act which is more firmly grounded, expressly and impliedly, in Australia’s Convention obligations, especially concepts of protection and non refoulement.</a:t>
            </a:r>
          </a:p>
          <a:p>
            <a:r>
              <a:rPr lang="en-US" dirty="0" smtClean="0"/>
              <a:t>It is this latter development which is resulting in the implementation of government policies, whether through administrative decision making, executive action or legislation, being – from the government’s perspective – less successful than desired. That in turn has driven considerable legislative changes in the last 12-18 months in particular.</a:t>
            </a:r>
            <a:endParaRPr lang="en-US" dirty="0"/>
          </a:p>
        </p:txBody>
      </p:sp>
    </p:spTree>
    <p:extLst>
      <p:ext uri="{BB962C8B-B14F-4D97-AF65-F5344CB8AC3E}">
        <p14:creationId xmlns:p14="http://schemas.microsoft.com/office/powerpoint/2010/main" val="5296649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20733"/>
            <a:ext cx="7583488" cy="1143000"/>
          </a:xfrm>
        </p:spPr>
        <p:txBody>
          <a:bodyPr>
            <a:noAutofit/>
          </a:bodyPr>
          <a:lstStyle/>
          <a:p>
            <a:r>
              <a:rPr lang="en-US" sz="3200" i="1" dirty="0" smtClean="0"/>
              <a:t>Plaintiff </a:t>
            </a:r>
            <a:r>
              <a:rPr lang="en-US" sz="3200" i="1" dirty="0"/>
              <a:t>M61/</a:t>
            </a:r>
            <a:r>
              <a:rPr lang="en-US" sz="3200" i="1" dirty="0" smtClean="0"/>
              <a:t>2010 </a:t>
            </a:r>
            <a:r>
              <a:rPr lang="en-US" sz="3200" i="1" dirty="0"/>
              <a:t>v </a:t>
            </a:r>
            <a:r>
              <a:rPr lang="en-US" sz="3200" i="1" dirty="0" smtClean="0"/>
              <a:t>Commonwealth (“Offshore Processing Case”) </a:t>
            </a:r>
            <a:r>
              <a:rPr lang="en-US" sz="3200" dirty="0" smtClean="0"/>
              <a:t>[2010] HCA 41</a:t>
            </a:r>
            <a:endParaRPr lang="en-US" sz="3200" dirty="0"/>
          </a:p>
        </p:txBody>
      </p:sp>
      <p:sp>
        <p:nvSpPr>
          <p:cNvPr id="3" name="Content Placeholder 2"/>
          <p:cNvSpPr>
            <a:spLocks noGrp="1"/>
          </p:cNvSpPr>
          <p:nvPr>
            <p:ph idx="1"/>
          </p:nvPr>
        </p:nvSpPr>
        <p:spPr>
          <a:xfrm>
            <a:off x="457200" y="1417638"/>
            <a:ext cx="8043333" cy="5017029"/>
          </a:xfrm>
        </p:spPr>
        <p:txBody>
          <a:bodyPr>
            <a:normAutofit fontScale="25000" lnSpcReduction="20000"/>
          </a:bodyPr>
          <a:lstStyle/>
          <a:p>
            <a:endParaRPr lang="en-US" dirty="0" smtClean="0"/>
          </a:p>
          <a:p>
            <a:r>
              <a:rPr lang="en-US" sz="6400" dirty="0" smtClean="0"/>
              <a:t>The plaintiff  arrived </a:t>
            </a:r>
            <a:r>
              <a:rPr lang="en-US" sz="6400" dirty="0"/>
              <a:t>at Christmas Island by boat, and was </a:t>
            </a:r>
            <a:r>
              <a:rPr lang="en-US" sz="6400" dirty="0" smtClean="0"/>
              <a:t>as an “offshore entry “ person under the Migration Act.  He could </a:t>
            </a:r>
            <a:r>
              <a:rPr lang="en-US" sz="6400" dirty="0"/>
              <a:t>not make a valid application for a protection </a:t>
            </a:r>
            <a:r>
              <a:rPr lang="en-US" sz="6400" dirty="0" smtClean="0"/>
              <a:t>visa.  </a:t>
            </a:r>
            <a:r>
              <a:rPr lang="en-US" sz="6400" dirty="0"/>
              <a:t>The Minister had </a:t>
            </a:r>
            <a:r>
              <a:rPr lang="en-US" sz="6400" dirty="0" smtClean="0"/>
              <a:t>a personal statutory power to “lift the bar” and allow him to make an application if he thought it was </a:t>
            </a:r>
            <a:r>
              <a:rPr lang="en-US" sz="6400" dirty="0"/>
              <a:t>in the public interest to do so.  </a:t>
            </a:r>
            <a:r>
              <a:rPr lang="en-US" sz="6400" dirty="0" smtClean="0"/>
              <a:t>The Government had established a process to assess people’s claims, first by a departmental officer, then by an ”Independent Merits Reviewer”, contracted by the Government for this purpose. Recommendations were then made to the Minister.</a:t>
            </a:r>
          </a:p>
          <a:p>
            <a:r>
              <a:rPr lang="en-US" sz="6400" dirty="0" smtClean="0"/>
              <a:t>Plaintiff argued the </a:t>
            </a:r>
            <a:r>
              <a:rPr lang="en-US" sz="6400" dirty="0"/>
              <a:t>High Court </a:t>
            </a:r>
            <a:r>
              <a:rPr lang="en-US" sz="6400" dirty="0" smtClean="0"/>
              <a:t>could review the lawfulness of recommendations under that process, and said he had been denied procedural fairness, </a:t>
            </a:r>
            <a:r>
              <a:rPr lang="en-US" sz="6400" dirty="0"/>
              <a:t>and that </a:t>
            </a:r>
            <a:r>
              <a:rPr lang="en-US" sz="6400" dirty="0" smtClean="0"/>
              <a:t>the process was unlawful because those conducting it did not ( in accordance with government’s instructions to them) consider themselves bound by the Migration Act ad by Australian law about assessing refugee claims. The </a:t>
            </a:r>
            <a:r>
              <a:rPr lang="en-US" sz="6400" dirty="0"/>
              <a:t>Commonwealth </a:t>
            </a:r>
            <a:r>
              <a:rPr lang="en-US" sz="6400" dirty="0" smtClean="0"/>
              <a:t>argued </a:t>
            </a:r>
            <a:r>
              <a:rPr lang="en-US" sz="6400" dirty="0"/>
              <a:t>that the </a:t>
            </a:r>
            <a:r>
              <a:rPr lang="en-US" sz="6400" dirty="0" smtClean="0"/>
              <a:t>processes </a:t>
            </a:r>
            <a:r>
              <a:rPr lang="en-US" sz="6400" dirty="0"/>
              <a:t>were </a:t>
            </a:r>
            <a:r>
              <a:rPr lang="en-US" sz="6400" dirty="0" smtClean="0"/>
              <a:t>exercises </a:t>
            </a:r>
            <a:r>
              <a:rPr lang="en-US" sz="6400" dirty="0"/>
              <a:t>of </a:t>
            </a:r>
            <a:r>
              <a:rPr lang="en-US" sz="6400" dirty="0" smtClean="0"/>
              <a:t>“non</a:t>
            </a:r>
            <a:r>
              <a:rPr lang="en-US" sz="6400" dirty="0"/>
              <a:t>-</a:t>
            </a:r>
            <a:r>
              <a:rPr lang="en-US" sz="6400" dirty="0" smtClean="0"/>
              <a:t>statutory” </a:t>
            </a:r>
            <a:r>
              <a:rPr lang="en-US" sz="6400" dirty="0"/>
              <a:t>executive </a:t>
            </a:r>
            <a:r>
              <a:rPr lang="en-US" sz="6400" dirty="0" smtClean="0"/>
              <a:t>power and not amenable to review in the way the plaintiff said. </a:t>
            </a:r>
          </a:p>
          <a:p>
            <a:r>
              <a:rPr lang="en-US" sz="6400" dirty="0" smtClean="0"/>
              <a:t>Court held, unanimously,  </a:t>
            </a:r>
            <a:r>
              <a:rPr lang="en-US" sz="6400" dirty="0"/>
              <a:t>that because the Minister has decided to consider </a:t>
            </a:r>
            <a:r>
              <a:rPr lang="en-US" sz="6400" dirty="0" smtClean="0"/>
              <a:t>exercising his </a:t>
            </a:r>
            <a:r>
              <a:rPr lang="en-US" sz="6400" dirty="0"/>
              <a:t>powers </a:t>
            </a:r>
            <a:r>
              <a:rPr lang="en-US" sz="6400" dirty="0" smtClean="0"/>
              <a:t>in </a:t>
            </a:r>
            <a:r>
              <a:rPr lang="en-US" sz="6400" dirty="0"/>
              <a:t>every case where an offshore entry person claims to be owed protection obligations, the </a:t>
            </a:r>
            <a:r>
              <a:rPr lang="en-US" sz="6400" dirty="0" smtClean="0"/>
              <a:t>processes were steps </a:t>
            </a:r>
            <a:r>
              <a:rPr lang="en-US" sz="6400" dirty="0"/>
              <a:t>taken under and for the purposes of the Migration Act.  </a:t>
            </a:r>
            <a:r>
              <a:rPr lang="en-US" sz="6400" dirty="0" smtClean="0"/>
              <a:t>The processes prolonged </a:t>
            </a:r>
            <a:r>
              <a:rPr lang="en-US" sz="6400" dirty="0"/>
              <a:t>the </a:t>
            </a:r>
            <a:r>
              <a:rPr lang="en-US" sz="6400" dirty="0" smtClean="0"/>
              <a:t>plaintiff's detention and </a:t>
            </a:r>
            <a:r>
              <a:rPr lang="en-US" sz="6400" dirty="0"/>
              <a:t>was a direct impact on </a:t>
            </a:r>
            <a:r>
              <a:rPr lang="en-US" sz="6400" dirty="0" smtClean="0"/>
              <a:t>his rights </a:t>
            </a:r>
            <a:r>
              <a:rPr lang="en-US" sz="6400" dirty="0"/>
              <a:t>and </a:t>
            </a:r>
            <a:r>
              <a:rPr lang="en-US" sz="6400" dirty="0" smtClean="0"/>
              <a:t>interests.  </a:t>
            </a:r>
            <a:r>
              <a:rPr lang="en-US" sz="6400" dirty="0"/>
              <a:t>Those </a:t>
            </a:r>
            <a:r>
              <a:rPr lang="en-US" sz="6400" dirty="0" smtClean="0"/>
              <a:t>processes had to be conducted </a:t>
            </a:r>
            <a:r>
              <a:rPr lang="en-US" sz="7200" dirty="0" smtClean="0"/>
              <a:t>in a procedurally fair way and in accordance with Australian law. </a:t>
            </a:r>
          </a:p>
        </p:txBody>
      </p:sp>
    </p:spTree>
    <p:extLst>
      <p:ext uri="{BB962C8B-B14F-4D97-AF65-F5344CB8AC3E}">
        <p14:creationId xmlns:p14="http://schemas.microsoft.com/office/powerpoint/2010/main" val="5825390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dirty="0" smtClean="0"/>
              <a:t>January 2011: the </a:t>
            </a:r>
            <a:r>
              <a:rPr lang="en-US" dirty="0"/>
              <a:t>Government </a:t>
            </a:r>
            <a:r>
              <a:rPr lang="en-US" dirty="0" smtClean="0"/>
              <a:t>accepts “offshore entry” people whose claims are rejected should have access </a:t>
            </a:r>
            <a:r>
              <a:rPr lang="en-US" dirty="0"/>
              <a:t>to judicial </a:t>
            </a:r>
            <a:r>
              <a:rPr lang="en-US" dirty="0" smtClean="0"/>
              <a:t>review.</a:t>
            </a:r>
          </a:p>
          <a:p>
            <a:r>
              <a:rPr lang="en-US" dirty="0" smtClean="0"/>
              <a:t>The two tier assessment process was thereafter conducted in a way which was consistent with the High Court’s decision in </a:t>
            </a:r>
            <a:r>
              <a:rPr lang="en-US" i="1" dirty="0" smtClean="0"/>
              <a:t>M61</a:t>
            </a:r>
            <a:r>
              <a:rPr lang="en-US" dirty="0" smtClean="0"/>
              <a:t>, and people who failed had access to judicial review in the usual way. </a:t>
            </a:r>
          </a:p>
          <a:p>
            <a:r>
              <a:rPr lang="en-US" dirty="0"/>
              <a:t>	</a:t>
            </a:r>
            <a:r>
              <a:rPr lang="en-US" dirty="0" smtClean="0"/>
              <a:t>Eventually, the federal government brought the merits review decision making back into the mainstream review system, by giving offshore entry people access to the RRT</a:t>
            </a:r>
            <a:endParaRPr lang="en-US" dirty="0"/>
          </a:p>
          <a:p>
            <a:endParaRPr lang="en-US" dirty="0"/>
          </a:p>
        </p:txBody>
      </p:sp>
    </p:spTree>
    <p:extLst>
      <p:ext uri="{BB962C8B-B14F-4D97-AF65-F5344CB8AC3E}">
        <p14:creationId xmlns:p14="http://schemas.microsoft.com/office/powerpoint/2010/main" val="259057062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1324</TotalTime>
  <Words>3740</Words>
  <Application>Microsoft Macintosh PowerPoint</Application>
  <PresentationFormat>Diavoorstelling (4:3)</PresentationFormat>
  <Paragraphs>158</Paragraphs>
  <Slides>39</Slides>
  <Notes>0</Notes>
  <HiddenSlides>0</HiddenSlides>
  <MMClips>0</MMClips>
  <ScaleCrop>false</ScaleCrop>
  <HeadingPairs>
    <vt:vector size="4" baseType="variant">
      <vt:variant>
        <vt:lpstr>Thema</vt:lpstr>
      </vt:variant>
      <vt:variant>
        <vt:i4>1</vt:i4>
      </vt:variant>
      <vt:variant>
        <vt:lpstr>Diatitels</vt:lpstr>
      </vt:variant>
      <vt:variant>
        <vt:i4>39</vt:i4>
      </vt:variant>
    </vt:vector>
  </HeadingPairs>
  <TitlesOfParts>
    <vt:vector size="40" baseType="lpstr">
      <vt:lpstr>Pixel</vt:lpstr>
      <vt:lpstr>Recent Developments related to interception, interdiction and offshore processing in Australia: impact on RSD and Case law</vt:lpstr>
      <vt:lpstr>Acknowledgements</vt:lpstr>
      <vt:lpstr>Basic legal structure in relation to asylum seekers entering Australia</vt:lpstr>
      <vt:lpstr>Recent history of Australian offshore processing</vt:lpstr>
      <vt:lpstr>Subsequent policies</vt:lpstr>
      <vt:lpstr>Legal issues which have arisen </vt:lpstr>
      <vt:lpstr>The High Court’s approach to these issues</vt:lpstr>
      <vt:lpstr>Plaintiff M61/2010 v Commonwealth (“Offshore Processing Case”) [2010] HCA 41</vt:lpstr>
      <vt:lpstr>Consequences</vt:lpstr>
      <vt:lpstr>Plaintiff M 70 v Commonwealth (“Malaysian Declaration Case”), [2011] HCA 32 </vt:lpstr>
      <vt:lpstr>Plaintiff M 70 (cont.)</vt:lpstr>
      <vt:lpstr>Plaintiff M 70 (cont.)</vt:lpstr>
      <vt:lpstr>Plaintiff M 70 (cont.)</vt:lpstr>
      <vt:lpstr>Consequences: legislation</vt:lpstr>
      <vt:lpstr>Government's explanation</vt:lpstr>
      <vt:lpstr>Changes made</vt:lpstr>
      <vt:lpstr>Consequences: executive</vt:lpstr>
      <vt:lpstr>Consequences: the Expert Panel</vt:lpstr>
      <vt:lpstr>  Recommendations (13 August 2012): selection of those relevant to my topic only</vt:lpstr>
      <vt:lpstr>Implementation</vt:lpstr>
      <vt:lpstr>From November 2012</vt:lpstr>
      <vt:lpstr>A notable gap in litigation</vt:lpstr>
      <vt:lpstr>Maritime Powers Act 2013 (Cth) </vt:lpstr>
      <vt:lpstr>Interception at sea of Sri Lankan Tamils: CPCF</vt:lpstr>
      <vt:lpstr>CPCF: Facts</vt:lpstr>
      <vt:lpstr>CPCF cont.</vt:lpstr>
      <vt:lpstr>CPCF cont.</vt:lpstr>
      <vt:lpstr> Plaintiff's Arguments</vt:lpstr>
      <vt:lpstr>UNHCR argument (granted limited leave to intervene)</vt:lpstr>
      <vt:lpstr>Commonwealth argument</vt:lpstr>
      <vt:lpstr>Commonwealth argument #2</vt:lpstr>
      <vt:lpstr>Government reaction to CPFC and other proposed further legislative changes</vt:lpstr>
      <vt:lpstr>Key changes, relevant to this topic</vt:lpstr>
      <vt:lpstr>Proposed changes to the Maritime Powers Act #1</vt:lpstr>
      <vt:lpstr>Proposed changes to the Maritime Powers Act #2</vt:lpstr>
      <vt:lpstr>Proposed changes to the Migration Act #1</vt:lpstr>
      <vt:lpstr>Proposed changes to the Migration Act #2</vt:lpstr>
      <vt:lpstr>Proposed changes to the Migration Act #3</vt:lpstr>
      <vt:lpstr>Proposed changes to the Migration Act#4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interdiction and processing in Australia</dc:title>
  <dc:creator>Debbie Mortimer</dc:creator>
  <cp:lastModifiedBy>S.H  van de Meeberg</cp:lastModifiedBy>
  <cp:revision>174</cp:revision>
  <dcterms:created xsi:type="dcterms:W3CDTF">2014-10-17T22:00:10Z</dcterms:created>
  <dcterms:modified xsi:type="dcterms:W3CDTF">2015-02-15T12:14:17Z</dcterms:modified>
</cp:coreProperties>
</file>